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7" r:id="rId22"/>
    <p:sldId id="278" r:id="rId23"/>
    <p:sldId id="276" r:id="rId24"/>
  </p:sldIdLst>
  <p:sldSz cx="9144000" cy="5143500" type="screen16x9"/>
  <p:notesSz cx="6858000" cy="9144000"/>
  <p:embeddedFontLst>
    <p:embeddedFont>
      <p:font typeface="Roboto Condensed" panose="020B0604020202020204" charset="0"/>
      <p:regular r:id="rId26"/>
      <p:bold r:id="rId27"/>
      <p:italic r:id="rId28"/>
      <p:boldItalic r:id="rId29"/>
    </p:embeddedFont>
    <p:embeddedFont>
      <p:font typeface="Oswald"/>
      <p:regular r:id="rId30"/>
      <p:bold r:id="rId31"/>
    </p:embeddedFont>
    <p:embeddedFont>
      <p:font typeface="Calibri" panose="020F0502020204030204" pitchFamily="3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2023E48-F47B-484B-974B-D1FCA4AC30F4}">
  <a:tblStyle styleId="{32023E48-F47B-484B-974B-D1FCA4AC30F4}"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208" y="5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s>
</file>

<file path=ppt/media/image1.jpg>
</file>

<file path=ppt/media/image10.png>
</file>

<file path=ppt/media/image11.jpg>
</file>

<file path=ppt/media/image12.jpg>
</file>

<file path=ppt/media/image13.jp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5" name="Shape 15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Shape 2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3" name="Shape 29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After these analysis, we made a scraper and scrapped around 20 k rows of data. Here is what our data look like in python.</a:t>
            </a:r>
            <a:endParaRPr/>
          </a:p>
          <a:p>
            <a:pPr marL="0" lvl="0" indent="0" rtl="0">
              <a:spcBef>
                <a:spcPts val="0"/>
              </a:spcBef>
              <a:spcAft>
                <a:spcPts val="0"/>
              </a:spcAft>
              <a:buNone/>
            </a:pPr>
            <a:r>
              <a:rPr lang="en"/>
              <a:t>Histagram of the price,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Shape 3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0" name="Shape 31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Shape 3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9" name="Shape 31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Shape 32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7" name="Shape 32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Shape 33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6" name="Shape 33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Shape 3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5" name="Shape 34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Shape 3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2" name="Shape 3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Shape 3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7" name="Shape 35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Shape 3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1" name="Shape 37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2" name="Shape 16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Shape 3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7" name="Shape 37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1200">
                <a:solidFill>
                  <a:srgbClr val="3796BF"/>
                </a:solidFill>
              </a:rPr>
              <a:t>1.</a:t>
            </a:r>
            <a:r>
              <a:rPr lang="en" sz="1200">
                <a:solidFill>
                  <a:srgbClr val="3796BF"/>
                </a:solidFill>
                <a:highlight>
                  <a:schemeClr val="lt1"/>
                </a:highlight>
              </a:rPr>
              <a:t>Fit the model. What feature is the most important? (landmark in the district)</a:t>
            </a:r>
            <a:endParaRPr sz="1200">
              <a:solidFill>
                <a:srgbClr val="3796BF"/>
              </a:solidFill>
              <a:highlight>
                <a:schemeClr val="lt1"/>
              </a:highlight>
            </a:endParaRPr>
          </a:p>
          <a:p>
            <a:pPr marL="0" lvl="0" indent="0">
              <a:spcBef>
                <a:spcPts val="0"/>
              </a:spcBef>
              <a:spcAft>
                <a:spcPts val="0"/>
              </a:spcAft>
              <a:buNone/>
            </a:pPr>
            <a:r>
              <a:rPr lang="en" sz="1200">
                <a:solidFill>
                  <a:srgbClr val="3796BF"/>
                </a:solidFill>
                <a:highlight>
                  <a:schemeClr val="lt1"/>
                </a:highlight>
              </a:rPr>
              <a:t>2. We first tried to use the API, but request did not passed. Then scrape the data from the web page, just a few features like district, area, parking lot, green rate. We then further look into an detailed agency analysis to scrape the information to find whether the keyword like ‘gym’, ‘swimming pool’, ‘school’ is in it. But due to a lot of invalid data, we switched to another effective data source and scraped 18000 non repeated rows of data. Those features are just what we mentioned before. Then we used NN and Random Forest to get the model, compare accuracies. Last built a simple user interface.</a:t>
            </a:r>
            <a:endParaRPr sz="1200">
              <a:solidFill>
                <a:srgbClr val="3796BF"/>
              </a:solidFill>
              <a:highlight>
                <a:schemeClr val="lt1"/>
              </a:highlight>
            </a:endParaRPr>
          </a:p>
          <a:p>
            <a:pPr marL="0" lvl="0" indent="0" rtl="0">
              <a:spcBef>
                <a:spcPts val="0"/>
              </a:spcBef>
              <a:spcAft>
                <a:spcPts val="0"/>
              </a:spcAft>
              <a:buNone/>
            </a:pPr>
            <a:r>
              <a:rPr lang="en" sz="1200">
                <a:solidFill>
                  <a:srgbClr val="3796BF"/>
                </a:solidFill>
                <a:highlight>
                  <a:schemeClr val="lt1"/>
                </a:highlight>
              </a:rPr>
              <a:t>3. Web scraping, data cleaning, modeling, web architecture</a:t>
            </a:r>
            <a:endParaRPr sz="1200">
              <a:solidFill>
                <a:srgbClr val="3796BF"/>
              </a:solidFill>
              <a:highlight>
                <a:schemeClr val="lt1"/>
              </a:highlight>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Shape 3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7" name="Shape 37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sz="1200" dirty="0">
              <a:solidFill>
                <a:srgbClr val="3796BF"/>
              </a:solidFill>
              <a:highlight>
                <a:schemeClr val="lt1"/>
              </a:highlight>
            </a:endParaRPr>
          </a:p>
        </p:txBody>
      </p:sp>
    </p:spTree>
    <p:extLst>
      <p:ext uri="{BB962C8B-B14F-4D97-AF65-F5344CB8AC3E}">
        <p14:creationId xmlns:p14="http://schemas.microsoft.com/office/powerpoint/2010/main" val="27489316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Shape 3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7" name="Shape 37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sz="1200" dirty="0">
              <a:solidFill>
                <a:srgbClr val="3796BF"/>
              </a:solidFill>
              <a:highlight>
                <a:schemeClr val="lt1"/>
              </a:highlight>
            </a:endParaRPr>
          </a:p>
        </p:txBody>
      </p:sp>
    </p:spTree>
    <p:extLst>
      <p:ext uri="{BB962C8B-B14F-4D97-AF65-F5344CB8AC3E}">
        <p14:creationId xmlns:p14="http://schemas.microsoft.com/office/powerpoint/2010/main" val="6148258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Shape 3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3" name="Shape 38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Shape 2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3" name="Shape 20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Shape 2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9" name="Shape 20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Shape 2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5" name="Shape 21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Our data is mainly scripted from a website called fang.com, and im gonna illustrate how we utilize the website to get the data. Let’s take this screen shot as an example. We have two price here, but according to the literatures, we are not using the total price, but price per square meter as the  dependent variable in our model. And in this example, the price is a hundred thousand yuan, which is 16 thousand in us dollars.</a:t>
            </a:r>
            <a:endParaRPr/>
          </a:p>
          <a:p>
            <a:pPr marL="0" lvl="0" indent="0">
              <a:spcBef>
                <a:spcPts val="0"/>
              </a:spcBef>
              <a:spcAft>
                <a:spcPts val="0"/>
              </a:spcAft>
              <a:buNone/>
            </a:pPr>
            <a:r>
              <a:rPr lang="en"/>
              <a:t>Other features shown in the figure are expalnatory variables, i’m gonna talk about some of them in detail, and quickly go through others.</a:t>
            </a:r>
            <a:endParaRPr/>
          </a:p>
          <a:p>
            <a:pPr marL="0" lvl="0" indent="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Shape 2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1" name="Shape 23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First is the information on the floor plan. From the blue circle, we can derive the number of bedrooms, which is 4, ….The red circle, indicates the total floor area, which is 193 square meters.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Shape 24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8" name="Shape 24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Another important feature is the location of the apartment.</a:t>
            </a:r>
            <a:endParaRPr/>
          </a:p>
          <a:p>
            <a:pPr marL="0" lvl="0" indent="0">
              <a:spcBef>
                <a:spcPts val="0"/>
              </a:spcBef>
              <a:spcAft>
                <a:spcPts val="0"/>
              </a:spcAft>
              <a:buNone/>
            </a:pPr>
            <a:r>
              <a:rPr lang="en"/>
              <a:t>Instead of longitude and latitude, here we take the administrative region that the apartment belongs to as a feature.</a:t>
            </a:r>
            <a:endParaRPr/>
          </a:p>
          <a:p>
            <a:pPr marL="0" lvl="0" indent="0">
              <a:spcBef>
                <a:spcPts val="0"/>
              </a:spcBef>
              <a:spcAft>
                <a:spcPts val="0"/>
              </a:spcAft>
              <a:buNone/>
            </a:pPr>
            <a:r>
              <a:rPr lang="en"/>
              <a:t>Let’s say Shanghai has 16 districts and each district has several neighborhoods, and we are gonna take these neighborhoods as a categorical variable. For example, this apartment is in the xx neighborhood of huangpu district.</a:t>
            </a:r>
            <a:endParaRPr/>
          </a:p>
          <a:p>
            <a:pPr marL="0" lvl="0" indent="0"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Shape 2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3" name="Shape 2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16 districts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Shape 2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9" name="Shape 27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Besides,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rgbClr val="4BB5D9"/>
        </a:solidFill>
        <a:effectLst/>
      </p:bgPr>
    </p:bg>
    <p:spTree>
      <p:nvGrpSpPr>
        <p:cNvPr id="1" name="Shape 8"/>
        <p:cNvGrpSpPr/>
        <p:nvPr/>
      </p:nvGrpSpPr>
      <p:grpSpPr>
        <a:xfrm>
          <a:off x="0" y="0"/>
          <a:ext cx="0" cy="0"/>
          <a:chOff x="0" y="0"/>
          <a:chExt cx="0" cy="0"/>
        </a:xfrm>
      </p:grpSpPr>
      <p:grpSp>
        <p:nvGrpSpPr>
          <p:cNvPr id="9" name="Shape 9"/>
          <p:cNvGrpSpPr/>
          <p:nvPr/>
        </p:nvGrpSpPr>
        <p:grpSpPr>
          <a:xfrm>
            <a:off x="5609666" y="2185857"/>
            <a:ext cx="3534604" cy="3432788"/>
            <a:chOff x="6172200" y="2656118"/>
            <a:chExt cx="2971754" cy="2886151"/>
          </a:xfrm>
        </p:grpSpPr>
        <p:sp>
          <p:nvSpPr>
            <p:cNvPr id="10" name="Shape 10"/>
            <p:cNvSpPr/>
            <p:nvPr/>
          </p:nvSpPr>
          <p:spPr>
            <a:xfrm rot="9208626" flipH="1">
              <a:off x="6704904" y="4110434"/>
              <a:ext cx="484232" cy="1204006"/>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Shape 11"/>
            <p:cNvSpPr/>
            <p:nvPr/>
          </p:nvSpPr>
          <p:spPr>
            <a:xfrm rot="9208633" flipH="1">
              <a:off x="7804300" y="3279013"/>
              <a:ext cx="877624" cy="2182136"/>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12"/>
            <p:cNvSpPr/>
            <p:nvPr/>
          </p:nvSpPr>
          <p:spPr>
            <a:xfrm rot="9208606" flipH="1">
              <a:off x="7481789" y="4276913"/>
              <a:ext cx="408796" cy="1016449"/>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13"/>
            <p:cNvSpPr/>
            <p:nvPr/>
          </p:nvSpPr>
          <p:spPr>
            <a:xfrm rot="9208678" flipH="1">
              <a:off x="6287617" y="4657701"/>
              <a:ext cx="229660" cy="571018"/>
            </a:xfrm>
            <a:prstGeom prst="flowChartManualInpu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14"/>
            <p:cNvSpPr/>
            <p:nvPr/>
          </p:nvSpPr>
          <p:spPr>
            <a:xfrm>
              <a:off x="8289303" y="2656118"/>
              <a:ext cx="854651" cy="1929080"/>
            </a:xfrm>
            <a:custGeom>
              <a:avLst/>
              <a:gdLst/>
              <a:ahLst/>
              <a:cxnLst/>
              <a:rect l="0" t="0" r="0" b="0"/>
              <a:pathLst>
                <a:path w="37596" h="84860" extrusionOk="0">
                  <a:moveTo>
                    <a:pt x="19066" y="0"/>
                  </a:moveTo>
                  <a:lnTo>
                    <a:pt x="0" y="9130"/>
                  </a:lnTo>
                  <a:lnTo>
                    <a:pt x="37596" y="84860"/>
                  </a:lnTo>
                  <a:lnTo>
                    <a:pt x="37596" y="37328"/>
                  </a:lnTo>
                  <a:close/>
                </a:path>
              </a:pathLst>
            </a:custGeom>
            <a:solidFill>
              <a:srgbClr val="FFFFFF"/>
            </a:solidFill>
            <a:ln>
              <a:noFill/>
            </a:ln>
          </p:spPr>
        </p:sp>
      </p:grpSp>
      <p:grpSp>
        <p:nvGrpSpPr>
          <p:cNvPr id="15" name="Shape 15"/>
          <p:cNvGrpSpPr/>
          <p:nvPr/>
        </p:nvGrpSpPr>
        <p:grpSpPr>
          <a:xfrm>
            <a:off x="-22" y="-324543"/>
            <a:ext cx="3068579" cy="1910876"/>
            <a:chOff x="-32" y="-215963"/>
            <a:chExt cx="2163561" cy="1347300"/>
          </a:xfrm>
        </p:grpSpPr>
        <p:sp>
          <p:nvSpPr>
            <p:cNvPr id="16" name="Shape 16"/>
            <p:cNvSpPr/>
            <p:nvPr/>
          </p:nvSpPr>
          <p:spPr>
            <a:xfrm rot="-1591408" flipH="1">
              <a:off x="1362169" y="-63166"/>
              <a:ext cx="205103" cy="509980"/>
            </a:xfrm>
            <a:prstGeom prst="flowChartManualInpu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 name="Shape 17"/>
            <p:cNvSpPr/>
            <p:nvPr/>
          </p:nvSpPr>
          <p:spPr>
            <a:xfrm rot="-1591371" flipH="1">
              <a:off x="239463" y="-151890"/>
              <a:ext cx="434754" cy="1080980"/>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 name="Shape 18"/>
            <p:cNvSpPr/>
            <p:nvPr/>
          </p:nvSpPr>
          <p:spPr>
            <a:xfrm rot="-1591339" flipH="1">
              <a:off x="892401" y="-169347"/>
              <a:ext cx="504374" cy="1254067"/>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 name="Shape 19"/>
            <p:cNvSpPr/>
            <p:nvPr/>
          </p:nvSpPr>
          <p:spPr>
            <a:xfrm rot="-1591322" flipH="1">
              <a:off x="1818452" y="-76292"/>
              <a:ext cx="229660" cy="571018"/>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Shape 20"/>
            <p:cNvSpPr/>
            <p:nvPr/>
          </p:nvSpPr>
          <p:spPr>
            <a:xfrm rot="10800000">
              <a:off x="-32" y="70725"/>
              <a:ext cx="380284" cy="858147"/>
            </a:xfrm>
            <a:custGeom>
              <a:avLst/>
              <a:gdLst/>
              <a:ahLst/>
              <a:cxnLst/>
              <a:rect l="0" t="0" r="0" b="0"/>
              <a:pathLst>
                <a:path w="37596" h="84860" extrusionOk="0">
                  <a:moveTo>
                    <a:pt x="19066" y="0"/>
                  </a:moveTo>
                  <a:lnTo>
                    <a:pt x="0" y="9130"/>
                  </a:lnTo>
                  <a:lnTo>
                    <a:pt x="37596" y="84860"/>
                  </a:lnTo>
                  <a:lnTo>
                    <a:pt x="37596" y="37328"/>
                  </a:lnTo>
                  <a:close/>
                </a:path>
              </a:pathLst>
            </a:custGeom>
            <a:solidFill>
              <a:srgbClr val="81D1EC"/>
            </a:solidFill>
            <a:ln>
              <a:noFill/>
            </a:ln>
          </p:spPr>
        </p:sp>
      </p:grpSp>
      <p:sp>
        <p:nvSpPr>
          <p:cNvPr id="21" name="Shape 21"/>
          <p:cNvSpPr txBox="1">
            <a:spLocks noGrp="1"/>
          </p:cNvSpPr>
          <p:nvPr>
            <p:ph type="ctrTitle"/>
          </p:nvPr>
        </p:nvSpPr>
        <p:spPr>
          <a:xfrm>
            <a:off x="685800" y="2753825"/>
            <a:ext cx="5671500" cy="1159800"/>
          </a:xfrm>
          <a:prstGeom prst="rect">
            <a:avLst/>
          </a:prstGeom>
        </p:spPr>
        <p:txBody>
          <a:bodyPr spcFirstLastPara="1" wrap="square" lIns="91425" tIns="91425" rIns="91425" bIns="91425" anchor="b" anchorCtr="0"/>
          <a:lstStyle>
            <a:lvl1pPr lvl="0">
              <a:spcBef>
                <a:spcPts val="0"/>
              </a:spcBef>
              <a:spcAft>
                <a:spcPts val="0"/>
              </a:spcAft>
              <a:buClr>
                <a:srgbClr val="FFFFFF"/>
              </a:buClr>
              <a:buSzPts val="5000"/>
              <a:buNone/>
              <a:defRPr sz="5000">
                <a:solidFill>
                  <a:srgbClr val="FFFFFF"/>
                </a:solidFill>
              </a:defRPr>
            </a:lvl1pPr>
            <a:lvl2pPr lvl="1">
              <a:spcBef>
                <a:spcPts val="0"/>
              </a:spcBef>
              <a:spcAft>
                <a:spcPts val="0"/>
              </a:spcAft>
              <a:buClr>
                <a:srgbClr val="FFFFFF"/>
              </a:buClr>
              <a:buSzPts val="5000"/>
              <a:buNone/>
              <a:defRPr sz="5000">
                <a:solidFill>
                  <a:srgbClr val="FFFFFF"/>
                </a:solidFill>
              </a:defRPr>
            </a:lvl2pPr>
            <a:lvl3pPr lvl="2">
              <a:spcBef>
                <a:spcPts val="0"/>
              </a:spcBef>
              <a:spcAft>
                <a:spcPts val="0"/>
              </a:spcAft>
              <a:buClr>
                <a:srgbClr val="FFFFFF"/>
              </a:buClr>
              <a:buSzPts val="5000"/>
              <a:buNone/>
              <a:defRPr sz="5000">
                <a:solidFill>
                  <a:srgbClr val="FFFFFF"/>
                </a:solidFill>
              </a:defRPr>
            </a:lvl3pPr>
            <a:lvl4pPr lvl="3">
              <a:spcBef>
                <a:spcPts val="0"/>
              </a:spcBef>
              <a:spcAft>
                <a:spcPts val="0"/>
              </a:spcAft>
              <a:buClr>
                <a:srgbClr val="FFFFFF"/>
              </a:buClr>
              <a:buSzPts val="5000"/>
              <a:buNone/>
              <a:defRPr sz="5000">
                <a:solidFill>
                  <a:srgbClr val="FFFFFF"/>
                </a:solidFill>
              </a:defRPr>
            </a:lvl4pPr>
            <a:lvl5pPr lvl="4">
              <a:spcBef>
                <a:spcPts val="0"/>
              </a:spcBef>
              <a:spcAft>
                <a:spcPts val="0"/>
              </a:spcAft>
              <a:buClr>
                <a:srgbClr val="FFFFFF"/>
              </a:buClr>
              <a:buSzPts val="5000"/>
              <a:buNone/>
              <a:defRPr sz="5000">
                <a:solidFill>
                  <a:srgbClr val="FFFFFF"/>
                </a:solidFill>
              </a:defRPr>
            </a:lvl5pPr>
            <a:lvl6pPr lvl="5">
              <a:spcBef>
                <a:spcPts val="0"/>
              </a:spcBef>
              <a:spcAft>
                <a:spcPts val="0"/>
              </a:spcAft>
              <a:buClr>
                <a:srgbClr val="FFFFFF"/>
              </a:buClr>
              <a:buSzPts val="5000"/>
              <a:buNone/>
              <a:defRPr sz="5000">
                <a:solidFill>
                  <a:srgbClr val="FFFFFF"/>
                </a:solidFill>
              </a:defRPr>
            </a:lvl6pPr>
            <a:lvl7pPr lvl="6">
              <a:spcBef>
                <a:spcPts val="0"/>
              </a:spcBef>
              <a:spcAft>
                <a:spcPts val="0"/>
              </a:spcAft>
              <a:buClr>
                <a:srgbClr val="FFFFFF"/>
              </a:buClr>
              <a:buSzPts val="5000"/>
              <a:buNone/>
              <a:defRPr sz="5000">
                <a:solidFill>
                  <a:srgbClr val="FFFFFF"/>
                </a:solidFill>
              </a:defRPr>
            </a:lvl7pPr>
            <a:lvl8pPr lvl="7">
              <a:spcBef>
                <a:spcPts val="0"/>
              </a:spcBef>
              <a:spcAft>
                <a:spcPts val="0"/>
              </a:spcAft>
              <a:buClr>
                <a:srgbClr val="FFFFFF"/>
              </a:buClr>
              <a:buSzPts val="5000"/>
              <a:buNone/>
              <a:defRPr sz="5000">
                <a:solidFill>
                  <a:srgbClr val="FFFFFF"/>
                </a:solidFill>
              </a:defRPr>
            </a:lvl8pPr>
            <a:lvl9pPr lvl="8">
              <a:spcBef>
                <a:spcPts val="0"/>
              </a:spcBef>
              <a:spcAft>
                <a:spcPts val="0"/>
              </a:spcAft>
              <a:buClr>
                <a:srgbClr val="FFFFFF"/>
              </a:buClr>
              <a:buSzPts val="5000"/>
              <a:buNone/>
              <a:defRPr sz="5000">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37"/>
        <p:cNvGrpSpPr/>
        <p:nvPr/>
      </p:nvGrpSpPr>
      <p:grpSpPr>
        <a:xfrm>
          <a:off x="0" y="0"/>
          <a:ext cx="0" cy="0"/>
          <a:chOff x="0" y="0"/>
          <a:chExt cx="0" cy="0"/>
        </a:xfrm>
      </p:grpSpPr>
      <p:sp>
        <p:nvSpPr>
          <p:cNvPr id="38" name="Shape 38"/>
          <p:cNvSpPr txBox="1">
            <a:spLocks noGrp="1"/>
          </p:cNvSpPr>
          <p:nvPr>
            <p:ph type="body" idx="1"/>
          </p:nvPr>
        </p:nvSpPr>
        <p:spPr>
          <a:xfrm>
            <a:off x="2822775" y="2161800"/>
            <a:ext cx="3498300" cy="819900"/>
          </a:xfrm>
          <a:prstGeom prst="rect">
            <a:avLst/>
          </a:prstGeom>
        </p:spPr>
        <p:txBody>
          <a:bodyPr spcFirstLastPara="1" wrap="square" lIns="91425" tIns="91425" rIns="91425" bIns="91425" anchor="ctr" anchorCtr="0"/>
          <a:lstStyle>
            <a:lvl1pPr marL="457200" lvl="0" indent="-381000" algn="ctr" rtl="0">
              <a:spcBef>
                <a:spcPts val="600"/>
              </a:spcBef>
              <a:spcAft>
                <a:spcPts val="0"/>
              </a:spcAft>
              <a:buClr>
                <a:srgbClr val="3796BF"/>
              </a:buClr>
              <a:buSzPts val="2400"/>
              <a:buFont typeface="Oswald"/>
              <a:buChar char="»"/>
              <a:defRPr sz="2400">
                <a:solidFill>
                  <a:srgbClr val="3796BF"/>
                </a:solidFill>
                <a:latin typeface="Oswald"/>
                <a:ea typeface="Oswald"/>
                <a:cs typeface="Oswald"/>
                <a:sym typeface="Oswald"/>
              </a:defRPr>
            </a:lvl1pPr>
            <a:lvl2pPr marL="914400" lvl="1" indent="-381000" algn="ctr" rtl="0">
              <a:spcBef>
                <a:spcPts val="0"/>
              </a:spcBef>
              <a:spcAft>
                <a:spcPts val="0"/>
              </a:spcAft>
              <a:buClr>
                <a:srgbClr val="3796BF"/>
              </a:buClr>
              <a:buSzPts val="2400"/>
              <a:buFont typeface="Oswald"/>
              <a:buChar char="⋄"/>
              <a:defRPr sz="2400">
                <a:solidFill>
                  <a:srgbClr val="3796BF"/>
                </a:solidFill>
                <a:latin typeface="Oswald"/>
                <a:ea typeface="Oswald"/>
                <a:cs typeface="Oswald"/>
                <a:sym typeface="Oswald"/>
              </a:defRPr>
            </a:lvl2pPr>
            <a:lvl3pPr marL="1371600" lvl="2" indent="-381000" algn="ctr" rtl="0">
              <a:spcBef>
                <a:spcPts val="0"/>
              </a:spcBef>
              <a:spcAft>
                <a:spcPts val="0"/>
              </a:spcAft>
              <a:buClr>
                <a:srgbClr val="3796BF"/>
              </a:buClr>
              <a:buSzPts val="2400"/>
              <a:buFont typeface="Oswald"/>
              <a:buChar char="⋄"/>
              <a:defRPr sz="2400">
                <a:solidFill>
                  <a:srgbClr val="3796BF"/>
                </a:solidFill>
                <a:latin typeface="Oswald"/>
                <a:ea typeface="Oswald"/>
                <a:cs typeface="Oswald"/>
                <a:sym typeface="Oswald"/>
              </a:defRPr>
            </a:lvl3pPr>
            <a:lvl4pPr marL="1828800" lvl="3" indent="-381000" algn="ctr" rtl="0">
              <a:spcBef>
                <a:spcPts val="0"/>
              </a:spcBef>
              <a:spcAft>
                <a:spcPts val="0"/>
              </a:spcAft>
              <a:buClr>
                <a:srgbClr val="3796BF"/>
              </a:buClr>
              <a:buSzPts val="2400"/>
              <a:buFont typeface="Oswald"/>
              <a:buChar char="⋄"/>
              <a:defRPr sz="2400">
                <a:solidFill>
                  <a:srgbClr val="3796BF"/>
                </a:solidFill>
                <a:latin typeface="Oswald"/>
                <a:ea typeface="Oswald"/>
                <a:cs typeface="Oswald"/>
                <a:sym typeface="Oswald"/>
              </a:defRPr>
            </a:lvl4pPr>
            <a:lvl5pPr marL="2286000" lvl="4" indent="-381000" algn="ctr" rtl="0">
              <a:spcBef>
                <a:spcPts val="0"/>
              </a:spcBef>
              <a:spcAft>
                <a:spcPts val="0"/>
              </a:spcAft>
              <a:buClr>
                <a:srgbClr val="3796BF"/>
              </a:buClr>
              <a:buSzPts val="2400"/>
              <a:buFont typeface="Oswald"/>
              <a:buChar char="⋄"/>
              <a:defRPr sz="2400">
                <a:solidFill>
                  <a:srgbClr val="3796BF"/>
                </a:solidFill>
                <a:latin typeface="Oswald"/>
                <a:ea typeface="Oswald"/>
                <a:cs typeface="Oswald"/>
                <a:sym typeface="Oswald"/>
              </a:defRPr>
            </a:lvl5pPr>
            <a:lvl6pPr marL="2743200" lvl="5" indent="-381000" algn="ctr" rtl="0">
              <a:spcBef>
                <a:spcPts val="0"/>
              </a:spcBef>
              <a:spcAft>
                <a:spcPts val="0"/>
              </a:spcAft>
              <a:buClr>
                <a:srgbClr val="3796BF"/>
              </a:buClr>
              <a:buSzPts val="2400"/>
              <a:buFont typeface="Oswald"/>
              <a:buChar char="⋄"/>
              <a:defRPr sz="2400">
                <a:solidFill>
                  <a:srgbClr val="3796BF"/>
                </a:solidFill>
                <a:latin typeface="Oswald"/>
                <a:ea typeface="Oswald"/>
                <a:cs typeface="Oswald"/>
                <a:sym typeface="Oswald"/>
              </a:defRPr>
            </a:lvl6pPr>
            <a:lvl7pPr marL="3200400" lvl="6" indent="-381000" algn="ctr" rtl="0">
              <a:spcBef>
                <a:spcPts val="0"/>
              </a:spcBef>
              <a:spcAft>
                <a:spcPts val="0"/>
              </a:spcAft>
              <a:buClr>
                <a:srgbClr val="3796BF"/>
              </a:buClr>
              <a:buSzPts val="2400"/>
              <a:buFont typeface="Oswald"/>
              <a:buChar char="●"/>
              <a:defRPr sz="2400">
                <a:solidFill>
                  <a:srgbClr val="3796BF"/>
                </a:solidFill>
                <a:latin typeface="Oswald"/>
                <a:ea typeface="Oswald"/>
                <a:cs typeface="Oswald"/>
                <a:sym typeface="Oswald"/>
              </a:defRPr>
            </a:lvl7pPr>
            <a:lvl8pPr marL="3657600" lvl="7" indent="-381000" algn="ctr" rtl="0">
              <a:spcBef>
                <a:spcPts val="0"/>
              </a:spcBef>
              <a:spcAft>
                <a:spcPts val="0"/>
              </a:spcAft>
              <a:buClr>
                <a:srgbClr val="3796BF"/>
              </a:buClr>
              <a:buSzPts val="2400"/>
              <a:buFont typeface="Oswald"/>
              <a:buChar char="○"/>
              <a:defRPr sz="2400">
                <a:solidFill>
                  <a:srgbClr val="3796BF"/>
                </a:solidFill>
                <a:latin typeface="Oswald"/>
                <a:ea typeface="Oswald"/>
                <a:cs typeface="Oswald"/>
                <a:sym typeface="Oswald"/>
              </a:defRPr>
            </a:lvl8pPr>
            <a:lvl9pPr marL="4114800" lvl="8" indent="-381000" algn="ctr">
              <a:spcBef>
                <a:spcPts val="0"/>
              </a:spcBef>
              <a:spcAft>
                <a:spcPts val="0"/>
              </a:spcAft>
              <a:buClr>
                <a:srgbClr val="3796BF"/>
              </a:buClr>
              <a:buSzPts val="2400"/>
              <a:buFont typeface="Oswald"/>
              <a:buChar char="■"/>
              <a:defRPr sz="2400">
                <a:solidFill>
                  <a:srgbClr val="3796BF"/>
                </a:solidFill>
                <a:latin typeface="Oswald"/>
                <a:ea typeface="Oswald"/>
                <a:cs typeface="Oswald"/>
                <a:sym typeface="Oswald"/>
              </a:defRPr>
            </a:lvl9pPr>
          </a:lstStyle>
          <a:p>
            <a:endParaRPr/>
          </a:p>
        </p:txBody>
      </p:sp>
      <p:grpSp>
        <p:nvGrpSpPr>
          <p:cNvPr id="39" name="Shape 39"/>
          <p:cNvGrpSpPr/>
          <p:nvPr/>
        </p:nvGrpSpPr>
        <p:grpSpPr>
          <a:xfrm>
            <a:off x="5609666" y="2185857"/>
            <a:ext cx="3534604" cy="3432788"/>
            <a:chOff x="6172200" y="2656118"/>
            <a:chExt cx="2971754" cy="2886151"/>
          </a:xfrm>
        </p:grpSpPr>
        <p:sp>
          <p:nvSpPr>
            <p:cNvPr id="40" name="Shape 40"/>
            <p:cNvSpPr/>
            <p:nvPr/>
          </p:nvSpPr>
          <p:spPr>
            <a:xfrm rot="9208626" flipH="1">
              <a:off x="6704904" y="4110434"/>
              <a:ext cx="484232" cy="1204006"/>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 name="Shape 41"/>
            <p:cNvSpPr/>
            <p:nvPr/>
          </p:nvSpPr>
          <p:spPr>
            <a:xfrm rot="9208633" flipH="1">
              <a:off x="7804300" y="3279013"/>
              <a:ext cx="877624" cy="2182136"/>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2" name="Shape 42"/>
            <p:cNvSpPr/>
            <p:nvPr/>
          </p:nvSpPr>
          <p:spPr>
            <a:xfrm rot="9208606" flipH="1">
              <a:off x="7481789" y="4276913"/>
              <a:ext cx="408796" cy="1016449"/>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3" name="Shape 43"/>
            <p:cNvSpPr/>
            <p:nvPr/>
          </p:nvSpPr>
          <p:spPr>
            <a:xfrm rot="9208678" flipH="1">
              <a:off x="6287617" y="4657701"/>
              <a:ext cx="229660" cy="571018"/>
            </a:xfrm>
            <a:prstGeom prst="flowChartManualInput">
              <a:avLst/>
            </a:prstGeom>
            <a:solidFill>
              <a:srgbClr val="4BB5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4" name="Shape 44"/>
            <p:cNvSpPr/>
            <p:nvPr/>
          </p:nvSpPr>
          <p:spPr>
            <a:xfrm>
              <a:off x="8289303" y="2656118"/>
              <a:ext cx="854651" cy="1929080"/>
            </a:xfrm>
            <a:custGeom>
              <a:avLst/>
              <a:gdLst/>
              <a:ahLst/>
              <a:cxnLst/>
              <a:rect l="0" t="0" r="0" b="0"/>
              <a:pathLst>
                <a:path w="37596" h="84860" extrusionOk="0">
                  <a:moveTo>
                    <a:pt x="19066" y="0"/>
                  </a:moveTo>
                  <a:lnTo>
                    <a:pt x="0" y="9130"/>
                  </a:lnTo>
                  <a:lnTo>
                    <a:pt x="37596" y="84860"/>
                  </a:lnTo>
                  <a:lnTo>
                    <a:pt x="37596" y="37328"/>
                  </a:lnTo>
                  <a:close/>
                </a:path>
              </a:pathLst>
            </a:custGeom>
            <a:solidFill>
              <a:srgbClr val="4BB5D9"/>
            </a:solidFill>
            <a:ln>
              <a:noFill/>
            </a:ln>
          </p:spPr>
        </p:sp>
      </p:grpSp>
      <p:grpSp>
        <p:nvGrpSpPr>
          <p:cNvPr id="45" name="Shape 45"/>
          <p:cNvGrpSpPr/>
          <p:nvPr/>
        </p:nvGrpSpPr>
        <p:grpSpPr>
          <a:xfrm>
            <a:off x="-22" y="-324543"/>
            <a:ext cx="3068579" cy="1910876"/>
            <a:chOff x="-32" y="-215963"/>
            <a:chExt cx="2163561" cy="1347300"/>
          </a:xfrm>
        </p:grpSpPr>
        <p:sp>
          <p:nvSpPr>
            <p:cNvPr id="46" name="Shape 46"/>
            <p:cNvSpPr/>
            <p:nvPr/>
          </p:nvSpPr>
          <p:spPr>
            <a:xfrm rot="-1591408" flipH="1">
              <a:off x="1362169" y="-63166"/>
              <a:ext cx="205103" cy="509980"/>
            </a:xfrm>
            <a:prstGeom prst="flowChartManualInput">
              <a:avLst/>
            </a:prstGeom>
            <a:solidFill>
              <a:srgbClr val="4BB5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 name="Shape 47"/>
            <p:cNvSpPr/>
            <p:nvPr/>
          </p:nvSpPr>
          <p:spPr>
            <a:xfrm rot="-1591371" flipH="1">
              <a:off x="239463" y="-151890"/>
              <a:ext cx="434754" cy="1080980"/>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 name="Shape 48"/>
            <p:cNvSpPr/>
            <p:nvPr/>
          </p:nvSpPr>
          <p:spPr>
            <a:xfrm rot="-1591339" flipH="1">
              <a:off x="892401" y="-169347"/>
              <a:ext cx="504374" cy="1254067"/>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9" name="Shape 49"/>
            <p:cNvSpPr/>
            <p:nvPr/>
          </p:nvSpPr>
          <p:spPr>
            <a:xfrm rot="-1591322" flipH="1">
              <a:off x="1818452" y="-76292"/>
              <a:ext cx="229660" cy="571018"/>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0" name="Shape 50"/>
            <p:cNvSpPr/>
            <p:nvPr/>
          </p:nvSpPr>
          <p:spPr>
            <a:xfrm rot="10800000">
              <a:off x="-32" y="70725"/>
              <a:ext cx="380284" cy="858147"/>
            </a:xfrm>
            <a:custGeom>
              <a:avLst/>
              <a:gdLst/>
              <a:ahLst/>
              <a:cxnLst/>
              <a:rect l="0" t="0" r="0" b="0"/>
              <a:pathLst>
                <a:path w="37596" h="84860" extrusionOk="0">
                  <a:moveTo>
                    <a:pt x="19066" y="0"/>
                  </a:moveTo>
                  <a:lnTo>
                    <a:pt x="0" y="9130"/>
                  </a:lnTo>
                  <a:lnTo>
                    <a:pt x="37596" y="84860"/>
                  </a:lnTo>
                  <a:lnTo>
                    <a:pt x="37596" y="37328"/>
                  </a:lnTo>
                  <a:close/>
                </a:path>
              </a:pathLst>
            </a:custGeom>
            <a:solidFill>
              <a:srgbClr val="81D1EC"/>
            </a:solidFill>
            <a:ln>
              <a:noFill/>
            </a:ln>
          </p:spPr>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51"/>
        <p:cNvGrpSpPr/>
        <p:nvPr/>
      </p:nvGrpSpPr>
      <p:grpSpPr>
        <a:xfrm>
          <a:off x="0" y="0"/>
          <a:ext cx="0" cy="0"/>
          <a:chOff x="0" y="0"/>
          <a:chExt cx="0" cy="0"/>
        </a:xfrm>
      </p:grpSpPr>
      <p:grpSp>
        <p:nvGrpSpPr>
          <p:cNvPr id="52" name="Shape 52"/>
          <p:cNvGrpSpPr/>
          <p:nvPr/>
        </p:nvGrpSpPr>
        <p:grpSpPr>
          <a:xfrm>
            <a:off x="6172200" y="2656118"/>
            <a:ext cx="2971754" cy="2886151"/>
            <a:chOff x="6172200" y="2656118"/>
            <a:chExt cx="2971754" cy="2886151"/>
          </a:xfrm>
        </p:grpSpPr>
        <p:sp>
          <p:nvSpPr>
            <p:cNvPr id="53" name="Shape 53"/>
            <p:cNvSpPr/>
            <p:nvPr/>
          </p:nvSpPr>
          <p:spPr>
            <a:xfrm rot="9208626" flipH="1">
              <a:off x="6704904" y="4110434"/>
              <a:ext cx="484232" cy="1204006"/>
            </a:xfrm>
            <a:prstGeom prst="flowChartManualInput">
              <a:avLst/>
            </a:prstGeom>
            <a:solidFill>
              <a:srgbClr val="4BB5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 name="Shape 54"/>
            <p:cNvSpPr/>
            <p:nvPr/>
          </p:nvSpPr>
          <p:spPr>
            <a:xfrm rot="9208633" flipH="1">
              <a:off x="7804300" y="3279013"/>
              <a:ext cx="877624" cy="2182136"/>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5" name="Shape 55"/>
            <p:cNvSpPr/>
            <p:nvPr/>
          </p:nvSpPr>
          <p:spPr>
            <a:xfrm rot="9208606" flipH="1">
              <a:off x="7481789" y="4276913"/>
              <a:ext cx="408796" cy="1016449"/>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6" name="Shape 56"/>
            <p:cNvSpPr/>
            <p:nvPr/>
          </p:nvSpPr>
          <p:spPr>
            <a:xfrm rot="9208678" flipH="1">
              <a:off x="6287617" y="4657701"/>
              <a:ext cx="229660" cy="571018"/>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7" name="Shape 57"/>
            <p:cNvSpPr/>
            <p:nvPr/>
          </p:nvSpPr>
          <p:spPr>
            <a:xfrm>
              <a:off x="8289303" y="2656118"/>
              <a:ext cx="854651" cy="1929080"/>
            </a:xfrm>
            <a:custGeom>
              <a:avLst/>
              <a:gdLst/>
              <a:ahLst/>
              <a:cxnLst/>
              <a:rect l="0" t="0" r="0" b="0"/>
              <a:pathLst>
                <a:path w="37596" h="84860" extrusionOk="0">
                  <a:moveTo>
                    <a:pt x="19066" y="0"/>
                  </a:moveTo>
                  <a:lnTo>
                    <a:pt x="0" y="9130"/>
                  </a:lnTo>
                  <a:lnTo>
                    <a:pt x="37596" y="84860"/>
                  </a:lnTo>
                  <a:lnTo>
                    <a:pt x="37596" y="37328"/>
                  </a:lnTo>
                  <a:close/>
                </a:path>
              </a:pathLst>
            </a:custGeom>
            <a:solidFill>
              <a:srgbClr val="3796BF"/>
            </a:solidFill>
            <a:ln>
              <a:noFill/>
            </a:ln>
          </p:spPr>
        </p:sp>
      </p:grpSp>
      <p:grpSp>
        <p:nvGrpSpPr>
          <p:cNvPr id="58" name="Shape 58"/>
          <p:cNvGrpSpPr/>
          <p:nvPr/>
        </p:nvGrpSpPr>
        <p:grpSpPr>
          <a:xfrm>
            <a:off x="-32" y="-228027"/>
            <a:ext cx="2163561" cy="1347300"/>
            <a:chOff x="-32" y="-215963"/>
            <a:chExt cx="2163561" cy="1347300"/>
          </a:xfrm>
        </p:grpSpPr>
        <p:sp>
          <p:nvSpPr>
            <p:cNvPr id="59" name="Shape 59"/>
            <p:cNvSpPr/>
            <p:nvPr/>
          </p:nvSpPr>
          <p:spPr>
            <a:xfrm rot="-1591408" flipH="1">
              <a:off x="1362169" y="-63166"/>
              <a:ext cx="205103" cy="509980"/>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0" name="Shape 60"/>
            <p:cNvSpPr/>
            <p:nvPr/>
          </p:nvSpPr>
          <p:spPr>
            <a:xfrm rot="-1591371" flipH="1">
              <a:off x="239463" y="-151890"/>
              <a:ext cx="434754" cy="1080980"/>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1" name="Shape 61"/>
            <p:cNvSpPr/>
            <p:nvPr/>
          </p:nvSpPr>
          <p:spPr>
            <a:xfrm rot="-1591339" flipH="1">
              <a:off x="892401" y="-169347"/>
              <a:ext cx="504374" cy="1254067"/>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2" name="Shape 62"/>
            <p:cNvSpPr/>
            <p:nvPr/>
          </p:nvSpPr>
          <p:spPr>
            <a:xfrm rot="-1591322" flipH="1">
              <a:off x="1818452" y="-76292"/>
              <a:ext cx="229660" cy="571018"/>
            </a:xfrm>
            <a:prstGeom prst="flowChartManualInput">
              <a:avLst/>
            </a:prstGeom>
            <a:solidFill>
              <a:srgbClr val="4BB5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3" name="Shape 63"/>
            <p:cNvSpPr/>
            <p:nvPr/>
          </p:nvSpPr>
          <p:spPr>
            <a:xfrm rot="10800000">
              <a:off x="-32" y="70725"/>
              <a:ext cx="380284" cy="858147"/>
            </a:xfrm>
            <a:custGeom>
              <a:avLst/>
              <a:gdLst/>
              <a:ahLst/>
              <a:cxnLst/>
              <a:rect l="0" t="0" r="0" b="0"/>
              <a:pathLst>
                <a:path w="37596" h="84860" extrusionOk="0">
                  <a:moveTo>
                    <a:pt x="19066" y="0"/>
                  </a:moveTo>
                  <a:lnTo>
                    <a:pt x="0" y="9130"/>
                  </a:lnTo>
                  <a:lnTo>
                    <a:pt x="37596" y="84860"/>
                  </a:lnTo>
                  <a:lnTo>
                    <a:pt x="37596" y="37328"/>
                  </a:lnTo>
                  <a:close/>
                </a:path>
              </a:pathLst>
            </a:custGeom>
            <a:solidFill>
              <a:srgbClr val="4BB5D9"/>
            </a:solidFill>
            <a:ln>
              <a:noFill/>
            </a:ln>
          </p:spPr>
        </p:sp>
      </p:grpSp>
      <p:sp>
        <p:nvSpPr>
          <p:cNvPr id="64" name="Shape 64"/>
          <p:cNvSpPr txBox="1">
            <a:spLocks noGrp="1"/>
          </p:cNvSpPr>
          <p:nvPr>
            <p:ph type="title"/>
          </p:nvPr>
        </p:nvSpPr>
        <p:spPr>
          <a:xfrm>
            <a:off x="1031425" y="1149725"/>
            <a:ext cx="5760300" cy="680700"/>
          </a:xfrm>
          <a:prstGeom prst="rect">
            <a:avLst/>
          </a:prstGeom>
        </p:spPr>
        <p:txBody>
          <a:bodyPr spcFirstLastPara="1" wrap="square" lIns="91425" tIns="91425" rIns="91425" bIns="91425" anchor="b"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65" name="Shape 65"/>
          <p:cNvSpPr txBox="1">
            <a:spLocks noGrp="1"/>
          </p:cNvSpPr>
          <p:nvPr>
            <p:ph type="body" idx="1"/>
          </p:nvPr>
        </p:nvSpPr>
        <p:spPr>
          <a:xfrm>
            <a:off x="1031425" y="1777125"/>
            <a:ext cx="5760300" cy="2521200"/>
          </a:xfrm>
          <a:prstGeom prst="rect">
            <a:avLst/>
          </a:prstGeom>
        </p:spPr>
        <p:txBody>
          <a:bodyPr spcFirstLastPara="1" wrap="square" lIns="91425" tIns="91425" rIns="91425" bIns="91425" anchor="t" anchorCtr="0"/>
          <a:lstStyle>
            <a:lvl1pPr marL="457200" lvl="0" indent="-355600">
              <a:spcBef>
                <a:spcPts val="600"/>
              </a:spcBef>
              <a:spcAft>
                <a:spcPts val="0"/>
              </a:spcAft>
              <a:buSzPts val="2000"/>
              <a:buChar char="»"/>
              <a:defRPr/>
            </a:lvl1pPr>
            <a:lvl2pPr marL="914400" lvl="1" indent="-355600">
              <a:spcBef>
                <a:spcPts val="0"/>
              </a:spcBef>
              <a:spcAft>
                <a:spcPts val="0"/>
              </a:spcAft>
              <a:buSzPts val="2000"/>
              <a:buChar char="⋄"/>
              <a:defRPr/>
            </a:lvl2pPr>
            <a:lvl3pPr marL="1371600" lvl="2" indent="-355600">
              <a:spcBef>
                <a:spcPts val="0"/>
              </a:spcBef>
              <a:spcAft>
                <a:spcPts val="0"/>
              </a:spcAft>
              <a:buSzPts val="2000"/>
              <a:buChar char="⋄"/>
              <a:defRPr/>
            </a:lvl3pPr>
            <a:lvl4pPr marL="1828800" lvl="3" indent="-355600">
              <a:spcBef>
                <a:spcPts val="0"/>
              </a:spcBef>
              <a:spcAft>
                <a:spcPts val="0"/>
              </a:spcAft>
              <a:buSzPts val="2000"/>
              <a:buChar char="⋄"/>
              <a:defRPr/>
            </a:lvl4pPr>
            <a:lvl5pPr marL="2286000" lvl="4" indent="-355600">
              <a:spcBef>
                <a:spcPts val="0"/>
              </a:spcBef>
              <a:spcAft>
                <a:spcPts val="0"/>
              </a:spcAft>
              <a:buSzPts val="2000"/>
              <a:buChar char="⋄"/>
              <a:defRPr/>
            </a:lvl5pPr>
            <a:lvl6pPr marL="2743200" lvl="5" indent="-355600">
              <a:spcBef>
                <a:spcPts val="0"/>
              </a:spcBef>
              <a:spcAft>
                <a:spcPts val="0"/>
              </a:spcAft>
              <a:buSzPts val="2000"/>
              <a:buChar char="⋄"/>
              <a:defRPr/>
            </a:lvl6pPr>
            <a:lvl7pPr marL="3200400" lvl="6" indent="-355600">
              <a:spcBef>
                <a:spcPts val="0"/>
              </a:spcBef>
              <a:spcAft>
                <a:spcPts val="0"/>
              </a:spcAft>
              <a:buSzPts val="2000"/>
              <a:buChar char="●"/>
              <a:defRPr/>
            </a:lvl7pPr>
            <a:lvl8pPr marL="3657600" lvl="7" indent="-355600">
              <a:spcBef>
                <a:spcPts val="0"/>
              </a:spcBef>
              <a:spcAft>
                <a:spcPts val="0"/>
              </a:spcAft>
              <a:buSzPts val="2000"/>
              <a:buChar char="○"/>
              <a:defRPr/>
            </a:lvl8pPr>
            <a:lvl9pPr marL="4114800" lvl="8" indent="-355600">
              <a:spcBef>
                <a:spcPts val="0"/>
              </a:spcBef>
              <a:spcAft>
                <a:spcPts val="0"/>
              </a:spcAft>
              <a:buSzPts val="20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66"/>
        <p:cNvGrpSpPr/>
        <p:nvPr/>
      </p:nvGrpSpPr>
      <p:grpSpPr>
        <a:xfrm>
          <a:off x="0" y="0"/>
          <a:ext cx="0" cy="0"/>
          <a:chOff x="0" y="0"/>
          <a:chExt cx="0" cy="0"/>
        </a:xfrm>
      </p:grpSpPr>
      <p:grpSp>
        <p:nvGrpSpPr>
          <p:cNvPr id="67" name="Shape 67"/>
          <p:cNvGrpSpPr/>
          <p:nvPr/>
        </p:nvGrpSpPr>
        <p:grpSpPr>
          <a:xfrm>
            <a:off x="6172200" y="2656118"/>
            <a:ext cx="2971754" cy="2886151"/>
            <a:chOff x="6172200" y="2656118"/>
            <a:chExt cx="2971754" cy="2886151"/>
          </a:xfrm>
        </p:grpSpPr>
        <p:sp>
          <p:nvSpPr>
            <p:cNvPr id="68" name="Shape 68"/>
            <p:cNvSpPr/>
            <p:nvPr/>
          </p:nvSpPr>
          <p:spPr>
            <a:xfrm rot="9208626" flipH="1">
              <a:off x="6704904" y="4110434"/>
              <a:ext cx="484232" cy="1204006"/>
            </a:xfrm>
            <a:prstGeom prst="flowChartManualInput">
              <a:avLst/>
            </a:prstGeom>
            <a:solidFill>
              <a:srgbClr val="4BB5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9" name="Shape 69"/>
            <p:cNvSpPr/>
            <p:nvPr/>
          </p:nvSpPr>
          <p:spPr>
            <a:xfrm rot="9208633" flipH="1">
              <a:off x="7804300" y="3279013"/>
              <a:ext cx="877624" cy="2182136"/>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0" name="Shape 70"/>
            <p:cNvSpPr/>
            <p:nvPr/>
          </p:nvSpPr>
          <p:spPr>
            <a:xfrm rot="9208606" flipH="1">
              <a:off x="7481789" y="4276913"/>
              <a:ext cx="408796" cy="1016449"/>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1" name="Shape 71"/>
            <p:cNvSpPr/>
            <p:nvPr/>
          </p:nvSpPr>
          <p:spPr>
            <a:xfrm rot="9208678" flipH="1">
              <a:off x="6287617" y="4657701"/>
              <a:ext cx="229660" cy="571018"/>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2" name="Shape 72"/>
            <p:cNvSpPr/>
            <p:nvPr/>
          </p:nvSpPr>
          <p:spPr>
            <a:xfrm>
              <a:off x="8289303" y="2656118"/>
              <a:ext cx="854651" cy="1929080"/>
            </a:xfrm>
            <a:custGeom>
              <a:avLst/>
              <a:gdLst/>
              <a:ahLst/>
              <a:cxnLst/>
              <a:rect l="0" t="0" r="0" b="0"/>
              <a:pathLst>
                <a:path w="37596" h="84860" extrusionOk="0">
                  <a:moveTo>
                    <a:pt x="19066" y="0"/>
                  </a:moveTo>
                  <a:lnTo>
                    <a:pt x="0" y="9130"/>
                  </a:lnTo>
                  <a:lnTo>
                    <a:pt x="37596" y="84860"/>
                  </a:lnTo>
                  <a:lnTo>
                    <a:pt x="37596" y="37328"/>
                  </a:lnTo>
                  <a:close/>
                </a:path>
              </a:pathLst>
            </a:custGeom>
            <a:solidFill>
              <a:srgbClr val="3796BF"/>
            </a:solidFill>
            <a:ln>
              <a:noFill/>
            </a:ln>
          </p:spPr>
        </p:sp>
      </p:grpSp>
      <p:grpSp>
        <p:nvGrpSpPr>
          <p:cNvPr id="73" name="Shape 73"/>
          <p:cNvGrpSpPr/>
          <p:nvPr/>
        </p:nvGrpSpPr>
        <p:grpSpPr>
          <a:xfrm>
            <a:off x="-32" y="-228027"/>
            <a:ext cx="2163561" cy="1347300"/>
            <a:chOff x="-32" y="-215963"/>
            <a:chExt cx="2163561" cy="1347300"/>
          </a:xfrm>
        </p:grpSpPr>
        <p:sp>
          <p:nvSpPr>
            <p:cNvPr id="74" name="Shape 74"/>
            <p:cNvSpPr/>
            <p:nvPr/>
          </p:nvSpPr>
          <p:spPr>
            <a:xfrm rot="-1591408" flipH="1">
              <a:off x="1362169" y="-63166"/>
              <a:ext cx="205103" cy="509980"/>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5" name="Shape 75"/>
            <p:cNvSpPr/>
            <p:nvPr/>
          </p:nvSpPr>
          <p:spPr>
            <a:xfrm rot="-1591371" flipH="1">
              <a:off x="239463" y="-151890"/>
              <a:ext cx="434754" cy="1080980"/>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6" name="Shape 76"/>
            <p:cNvSpPr/>
            <p:nvPr/>
          </p:nvSpPr>
          <p:spPr>
            <a:xfrm rot="-1591339" flipH="1">
              <a:off x="892401" y="-169347"/>
              <a:ext cx="504374" cy="1254067"/>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7" name="Shape 77"/>
            <p:cNvSpPr/>
            <p:nvPr/>
          </p:nvSpPr>
          <p:spPr>
            <a:xfrm rot="-1591322" flipH="1">
              <a:off x="1818452" y="-76292"/>
              <a:ext cx="229660" cy="571018"/>
            </a:xfrm>
            <a:prstGeom prst="flowChartManualInput">
              <a:avLst/>
            </a:prstGeom>
            <a:solidFill>
              <a:srgbClr val="4BB5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8" name="Shape 78"/>
            <p:cNvSpPr/>
            <p:nvPr/>
          </p:nvSpPr>
          <p:spPr>
            <a:xfrm rot="10800000">
              <a:off x="-32" y="70725"/>
              <a:ext cx="380284" cy="858147"/>
            </a:xfrm>
            <a:custGeom>
              <a:avLst/>
              <a:gdLst/>
              <a:ahLst/>
              <a:cxnLst/>
              <a:rect l="0" t="0" r="0" b="0"/>
              <a:pathLst>
                <a:path w="37596" h="84860" extrusionOk="0">
                  <a:moveTo>
                    <a:pt x="19066" y="0"/>
                  </a:moveTo>
                  <a:lnTo>
                    <a:pt x="0" y="9130"/>
                  </a:lnTo>
                  <a:lnTo>
                    <a:pt x="37596" y="84860"/>
                  </a:lnTo>
                  <a:lnTo>
                    <a:pt x="37596" y="37328"/>
                  </a:lnTo>
                  <a:close/>
                </a:path>
              </a:pathLst>
            </a:custGeom>
            <a:solidFill>
              <a:srgbClr val="4BB5D9"/>
            </a:solidFill>
            <a:ln>
              <a:noFill/>
            </a:ln>
          </p:spPr>
        </p:sp>
      </p:grpSp>
      <p:sp>
        <p:nvSpPr>
          <p:cNvPr id="79" name="Shape 79"/>
          <p:cNvSpPr txBox="1">
            <a:spLocks noGrp="1"/>
          </p:cNvSpPr>
          <p:nvPr>
            <p:ph type="title"/>
          </p:nvPr>
        </p:nvSpPr>
        <p:spPr>
          <a:xfrm>
            <a:off x="1031425" y="1149725"/>
            <a:ext cx="5760300" cy="680700"/>
          </a:xfrm>
          <a:prstGeom prst="rect">
            <a:avLst/>
          </a:prstGeom>
        </p:spPr>
        <p:txBody>
          <a:bodyPr spcFirstLastPara="1" wrap="square" lIns="91425" tIns="91425" rIns="91425" bIns="91425" anchor="b"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80" name="Shape 80"/>
          <p:cNvSpPr txBox="1">
            <a:spLocks noGrp="1"/>
          </p:cNvSpPr>
          <p:nvPr>
            <p:ph type="body" idx="1"/>
          </p:nvPr>
        </p:nvSpPr>
        <p:spPr>
          <a:xfrm>
            <a:off x="1031425" y="1860875"/>
            <a:ext cx="2796000" cy="3064800"/>
          </a:xfrm>
          <a:prstGeom prst="rect">
            <a:avLst/>
          </a:prstGeom>
        </p:spPr>
        <p:txBody>
          <a:bodyPr spcFirstLastPara="1" wrap="square" lIns="91425" tIns="91425" rIns="91425" bIns="91425" anchor="t" anchorCtr="0"/>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81" name="Shape 81"/>
          <p:cNvSpPr txBox="1">
            <a:spLocks noGrp="1"/>
          </p:cNvSpPr>
          <p:nvPr>
            <p:ph type="body" idx="2"/>
          </p:nvPr>
        </p:nvSpPr>
        <p:spPr>
          <a:xfrm>
            <a:off x="3995772" y="1860875"/>
            <a:ext cx="2796000" cy="3064800"/>
          </a:xfrm>
          <a:prstGeom prst="rect">
            <a:avLst/>
          </a:prstGeom>
        </p:spPr>
        <p:txBody>
          <a:bodyPr spcFirstLastPara="1" wrap="square" lIns="91425" tIns="91425" rIns="91425" bIns="91425" anchor="t" anchorCtr="0"/>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82"/>
        <p:cNvGrpSpPr/>
        <p:nvPr/>
      </p:nvGrpSpPr>
      <p:grpSpPr>
        <a:xfrm>
          <a:off x="0" y="0"/>
          <a:ext cx="0" cy="0"/>
          <a:chOff x="0" y="0"/>
          <a:chExt cx="0" cy="0"/>
        </a:xfrm>
      </p:grpSpPr>
      <p:grpSp>
        <p:nvGrpSpPr>
          <p:cNvPr id="83" name="Shape 83"/>
          <p:cNvGrpSpPr/>
          <p:nvPr/>
        </p:nvGrpSpPr>
        <p:grpSpPr>
          <a:xfrm>
            <a:off x="6791633" y="3181575"/>
            <a:ext cx="2352143" cy="2284388"/>
            <a:chOff x="6172200" y="2656118"/>
            <a:chExt cx="2971754" cy="2886151"/>
          </a:xfrm>
        </p:grpSpPr>
        <p:sp>
          <p:nvSpPr>
            <p:cNvPr id="84" name="Shape 84"/>
            <p:cNvSpPr/>
            <p:nvPr/>
          </p:nvSpPr>
          <p:spPr>
            <a:xfrm rot="9208626" flipH="1">
              <a:off x="6704904" y="4110434"/>
              <a:ext cx="484232" cy="1204006"/>
            </a:xfrm>
            <a:prstGeom prst="flowChartManualInput">
              <a:avLst/>
            </a:prstGeom>
            <a:solidFill>
              <a:srgbClr val="4BB5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5" name="Shape 85"/>
            <p:cNvSpPr/>
            <p:nvPr/>
          </p:nvSpPr>
          <p:spPr>
            <a:xfrm rot="9208633" flipH="1">
              <a:off x="7804300" y="3279013"/>
              <a:ext cx="877624" cy="2182136"/>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6" name="Shape 86"/>
            <p:cNvSpPr/>
            <p:nvPr/>
          </p:nvSpPr>
          <p:spPr>
            <a:xfrm rot="9208606" flipH="1">
              <a:off x="7481789" y="4276913"/>
              <a:ext cx="408796" cy="1016449"/>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7" name="Shape 87"/>
            <p:cNvSpPr/>
            <p:nvPr/>
          </p:nvSpPr>
          <p:spPr>
            <a:xfrm rot="9208678" flipH="1">
              <a:off x="6287617" y="4657701"/>
              <a:ext cx="229660" cy="571018"/>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8" name="Shape 88"/>
            <p:cNvSpPr/>
            <p:nvPr/>
          </p:nvSpPr>
          <p:spPr>
            <a:xfrm>
              <a:off x="8289303" y="2656118"/>
              <a:ext cx="854651" cy="1929080"/>
            </a:xfrm>
            <a:custGeom>
              <a:avLst/>
              <a:gdLst/>
              <a:ahLst/>
              <a:cxnLst/>
              <a:rect l="0" t="0" r="0" b="0"/>
              <a:pathLst>
                <a:path w="37596" h="84860" extrusionOk="0">
                  <a:moveTo>
                    <a:pt x="19066" y="0"/>
                  </a:moveTo>
                  <a:lnTo>
                    <a:pt x="0" y="9130"/>
                  </a:lnTo>
                  <a:lnTo>
                    <a:pt x="37596" y="84860"/>
                  </a:lnTo>
                  <a:lnTo>
                    <a:pt x="37596" y="37328"/>
                  </a:lnTo>
                  <a:close/>
                </a:path>
              </a:pathLst>
            </a:custGeom>
            <a:solidFill>
              <a:srgbClr val="3796BF"/>
            </a:solidFill>
            <a:ln>
              <a:noFill/>
            </a:ln>
          </p:spPr>
        </p:sp>
      </p:grpSp>
      <p:grpSp>
        <p:nvGrpSpPr>
          <p:cNvPr id="89" name="Shape 89"/>
          <p:cNvGrpSpPr/>
          <p:nvPr/>
        </p:nvGrpSpPr>
        <p:grpSpPr>
          <a:xfrm>
            <a:off x="-32" y="-228027"/>
            <a:ext cx="2163561" cy="1347300"/>
            <a:chOff x="-32" y="-215963"/>
            <a:chExt cx="2163561" cy="1347300"/>
          </a:xfrm>
        </p:grpSpPr>
        <p:sp>
          <p:nvSpPr>
            <p:cNvPr id="90" name="Shape 90"/>
            <p:cNvSpPr/>
            <p:nvPr/>
          </p:nvSpPr>
          <p:spPr>
            <a:xfrm rot="-1591408" flipH="1">
              <a:off x="1362169" y="-63166"/>
              <a:ext cx="205103" cy="509980"/>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1" name="Shape 91"/>
            <p:cNvSpPr/>
            <p:nvPr/>
          </p:nvSpPr>
          <p:spPr>
            <a:xfrm rot="-1591371" flipH="1">
              <a:off x="239463" y="-151890"/>
              <a:ext cx="434754" cy="1080980"/>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2" name="Shape 92"/>
            <p:cNvSpPr/>
            <p:nvPr/>
          </p:nvSpPr>
          <p:spPr>
            <a:xfrm rot="-1591339" flipH="1">
              <a:off x="892401" y="-169347"/>
              <a:ext cx="504374" cy="1254067"/>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3" name="Shape 93"/>
            <p:cNvSpPr/>
            <p:nvPr/>
          </p:nvSpPr>
          <p:spPr>
            <a:xfrm rot="-1591322" flipH="1">
              <a:off x="1818452" y="-76292"/>
              <a:ext cx="229660" cy="571018"/>
            </a:xfrm>
            <a:prstGeom prst="flowChartManualInput">
              <a:avLst/>
            </a:prstGeom>
            <a:solidFill>
              <a:srgbClr val="4BB5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4" name="Shape 94"/>
            <p:cNvSpPr/>
            <p:nvPr/>
          </p:nvSpPr>
          <p:spPr>
            <a:xfrm rot="10800000">
              <a:off x="-32" y="70725"/>
              <a:ext cx="380284" cy="858147"/>
            </a:xfrm>
            <a:custGeom>
              <a:avLst/>
              <a:gdLst/>
              <a:ahLst/>
              <a:cxnLst/>
              <a:rect l="0" t="0" r="0" b="0"/>
              <a:pathLst>
                <a:path w="37596" h="84860" extrusionOk="0">
                  <a:moveTo>
                    <a:pt x="19066" y="0"/>
                  </a:moveTo>
                  <a:lnTo>
                    <a:pt x="0" y="9130"/>
                  </a:lnTo>
                  <a:lnTo>
                    <a:pt x="37596" y="84860"/>
                  </a:lnTo>
                  <a:lnTo>
                    <a:pt x="37596" y="37328"/>
                  </a:lnTo>
                  <a:close/>
                </a:path>
              </a:pathLst>
            </a:custGeom>
            <a:solidFill>
              <a:srgbClr val="4BB5D9"/>
            </a:solidFill>
            <a:ln>
              <a:noFill/>
            </a:ln>
          </p:spPr>
        </p:sp>
      </p:grpSp>
      <p:sp>
        <p:nvSpPr>
          <p:cNvPr id="95" name="Shape 95"/>
          <p:cNvSpPr txBox="1">
            <a:spLocks noGrp="1"/>
          </p:cNvSpPr>
          <p:nvPr>
            <p:ph type="title"/>
          </p:nvPr>
        </p:nvSpPr>
        <p:spPr>
          <a:xfrm>
            <a:off x="1031425" y="1149725"/>
            <a:ext cx="6321000" cy="680700"/>
          </a:xfrm>
          <a:prstGeom prst="rect">
            <a:avLst/>
          </a:prstGeom>
        </p:spPr>
        <p:txBody>
          <a:bodyPr spcFirstLastPara="1" wrap="square" lIns="91425" tIns="91425" rIns="91425" bIns="91425" anchor="b" anchorCtr="0"/>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6" name="Shape 96"/>
          <p:cNvSpPr txBox="1">
            <a:spLocks noGrp="1"/>
          </p:cNvSpPr>
          <p:nvPr>
            <p:ph type="body" idx="1"/>
          </p:nvPr>
        </p:nvSpPr>
        <p:spPr>
          <a:xfrm>
            <a:off x="1031425" y="1830425"/>
            <a:ext cx="2037600" cy="3095400"/>
          </a:xfrm>
          <a:prstGeom prst="rect">
            <a:avLst/>
          </a:prstGeom>
        </p:spPr>
        <p:txBody>
          <a:bodyPr spcFirstLastPara="1" wrap="square" lIns="91425" tIns="91425" rIns="91425" bIns="91425" anchor="t" anchorCtr="0"/>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97" name="Shape 97"/>
          <p:cNvSpPr txBox="1">
            <a:spLocks noGrp="1"/>
          </p:cNvSpPr>
          <p:nvPr>
            <p:ph type="body" idx="2"/>
          </p:nvPr>
        </p:nvSpPr>
        <p:spPr>
          <a:xfrm>
            <a:off x="3173275" y="1830425"/>
            <a:ext cx="2037600" cy="3095400"/>
          </a:xfrm>
          <a:prstGeom prst="rect">
            <a:avLst/>
          </a:prstGeom>
        </p:spPr>
        <p:txBody>
          <a:bodyPr spcFirstLastPara="1" wrap="square" lIns="91425" tIns="91425" rIns="91425" bIns="91425" anchor="t" anchorCtr="0"/>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98" name="Shape 98"/>
          <p:cNvSpPr txBox="1">
            <a:spLocks noGrp="1"/>
          </p:cNvSpPr>
          <p:nvPr>
            <p:ph type="body" idx="3"/>
          </p:nvPr>
        </p:nvSpPr>
        <p:spPr>
          <a:xfrm>
            <a:off x="5315125" y="1830425"/>
            <a:ext cx="2037600" cy="3095400"/>
          </a:xfrm>
          <a:prstGeom prst="rect">
            <a:avLst/>
          </a:prstGeom>
        </p:spPr>
        <p:txBody>
          <a:bodyPr spcFirstLastPara="1" wrap="square" lIns="91425" tIns="91425" rIns="91425" bIns="91425" anchor="t" anchorCtr="0"/>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Shape 100"/>
          <p:cNvGrpSpPr/>
          <p:nvPr/>
        </p:nvGrpSpPr>
        <p:grpSpPr>
          <a:xfrm>
            <a:off x="6172200" y="2656118"/>
            <a:ext cx="2971754" cy="2886151"/>
            <a:chOff x="6172200" y="2656118"/>
            <a:chExt cx="2971754" cy="2886151"/>
          </a:xfrm>
        </p:grpSpPr>
        <p:sp>
          <p:nvSpPr>
            <p:cNvPr id="101" name="Shape 101"/>
            <p:cNvSpPr/>
            <p:nvPr/>
          </p:nvSpPr>
          <p:spPr>
            <a:xfrm rot="9208626" flipH="1">
              <a:off x="6704904" y="4110434"/>
              <a:ext cx="484232" cy="1204006"/>
            </a:xfrm>
            <a:prstGeom prst="flowChartManualInput">
              <a:avLst/>
            </a:prstGeom>
            <a:solidFill>
              <a:srgbClr val="4BB5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2" name="Shape 102"/>
            <p:cNvSpPr/>
            <p:nvPr/>
          </p:nvSpPr>
          <p:spPr>
            <a:xfrm rot="9208633" flipH="1">
              <a:off x="7804300" y="3279013"/>
              <a:ext cx="877624" cy="2182136"/>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3" name="Shape 103"/>
            <p:cNvSpPr/>
            <p:nvPr/>
          </p:nvSpPr>
          <p:spPr>
            <a:xfrm rot="9208606" flipH="1">
              <a:off x="7481789" y="4276913"/>
              <a:ext cx="408796" cy="1016449"/>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4" name="Shape 104"/>
            <p:cNvSpPr/>
            <p:nvPr/>
          </p:nvSpPr>
          <p:spPr>
            <a:xfrm rot="9208678" flipH="1">
              <a:off x="6287617" y="4657701"/>
              <a:ext cx="229660" cy="571018"/>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5" name="Shape 105"/>
            <p:cNvSpPr/>
            <p:nvPr/>
          </p:nvSpPr>
          <p:spPr>
            <a:xfrm>
              <a:off x="8289303" y="2656118"/>
              <a:ext cx="854651" cy="1929080"/>
            </a:xfrm>
            <a:custGeom>
              <a:avLst/>
              <a:gdLst/>
              <a:ahLst/>
              <a:cxnLst/>
              <a:rect l="0" t="0" r="0" b="0"/>
              <a:pathLst>
                <a:path w="37596" h="84860" extrusionOk="0">
                  <a:moveTo>
                    <a:pt x="19066" y="0"/>
                  </a:moveTo>
                  <a:lnTo>
                    <a:pt x="0" y="9130"/>
                  </a:lnTo>
                  <a:lnTo>
                    <a:pt x="37596" y="84860"/>
                  </a:lnTo>
                  <a:lnTo>
                    <a:pt x="37596" y="37328"/>
                  </a:lnTo>
                  <a:close/>
                </a:path>
              </a:pathLst>
            </a:custGeom>
            <a:solidFill>
              <a:srgbClr val="3796BF"/>
            </a:solidFill>
            <a:ln>
              <a:noFill/>
            </a:ln>
          </p:spPr>
        </p:sp>
      </p:grpSp>
      <p:grpSp>
        <p:nvGrpSpPr>
          <p:cNvPr id="106" name="Shape 106"/>
          <p:cNvGrpSpPr/>
          <p:nvPr/>
        </p:nvGrpSpPr>
        <p:grpSpPr>
          <a:xfrm>
            <a:off x="-32" y="-228027"/>
            <a:ext cx="2163561" cy="1347300"/>
            <a:chOff x="-32" y="-215963"/>
            <a:chExt cx="2163561" cy="1347300"/>
          </a:xfrm>
        </p:grpSpPr>
        <p:sp>
          <p:nvSpPr>
            <p:cNvPr id="107" name="Shape 107"/>
            <p:cNvSpPr/>
            <p:nvPr/>
          </p:nvSpPr>
          <p:spPr>
            <a:xfrm rot="-1591408" flipH="1">
              <a:off x="1362169" y="-63166"/>
              <a:ext cx="205103" cy="509980"/>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rot="-1591371" flipH="1">
              <a:off x="239463" y="-151890"/>
              <a:ext cx="434754" cy="1080980"/>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rot="-1591339" flipH="1">
              <a:off x="892401" y="-169347"/>
              <a:ext cx="504374" cy="1254067"/>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0" name="Shape 110"/>
            <p:cNvSpPr/>
            <p:nvPr/>
          </p:nvSpPr>
          <p:spPr>
            <a:xfrm rot="-1591322" flipH="1">
              <a:off x="1818452" y="-76292"/>
              <a:ext cx="229660" cy="571018"/>
            </a:xfrm>
            <a:prstGeom prst="flowChartManualInput">
              <a:avLst/>
            </a:prstGeom>
            <a:solidFill>
              <a:srgbClr val="4BB5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1" name="Shape 111"/>
            <p:cNvSpPr/>
            <p:nvPr/>
          </p:nvSpPr>
          <p:spPr>
            <a:xfrm rot="10800000">
              <a:off x="-32" y="70725"/>
              <a:ext cx="380284" cy="858147"/>
            </a:xfrm>
            <a:custGeom>
              <a:avLst/>
              <a:gdLst/>
              <a:ahLst/>
              <a:cxnLst/>
              <a:rect l="0" t="0" r="0" b="0"/>
              <a:pathLst>
                <a:path w="37596" h="84860" extrusionOk="0">
                  <a:moveTo>
                    <a:pt x="19066" y="0"/>
                  </a:moveTo>
                  <a:lnTo>
                    <a:pt x="0" y="9130"/>
                  </a:lnTo>
                  <a:lnTo>
                    <a:pt x="37596" y="84860"/>
                  </a:lnTo>
                  <a:lnTo>
                    <a:pt x="37596" y="37328"/>
                  </a:lnTo>
                  <a:close/>
                </a:path>
              </a:pathLst>
            </a:custGeom>
            <a:solidFill>
              <a:srgbClr val="4BB5D9"/>
            </a:solidFill>
            <a:ln>
              <a:noFill/>
            </a:ln>
          </p:spPr>
        </p:sp>
      </p:grpSp>
      <p:sp>
        <p:nvSpPr>
          <p:cNvPr id="112" name="Shape 112"/>
          <p:cNvSpPr txBox="1">
            <a:spLocks noGrp="1"/>
          </p:cNvSpPr>
          <p:nvPr>
            <p:ph type="title"/>
          </p:nvPr>
        </p:nvSpPr>
        <p:spPr>
          <a:xfrm>
            <a:off x="1031425" y="1149725"/>
            <a:ext cx="5760300" cy="680700"/>
          </a:xfrm>
          <a:prstGeom prst="rect">
            <a:avLst/>
          </a:prstGeom>
        </p:spPr>
        <p:txBody>
          <a:bodyPr spcFirstLastPara="1" wrap="square" lIns="91425" tIns="91425" rIns="91425" bIns="91425" anchor="b"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3"/>
        <p:cNvGrpSpPr/>
        <p:nvPr/>
      </p:nvGrpSpPr>
      <p:grpSpPr>
        <a:xfrm>
          <a:off x="0" y="0"/>
          <a:ext cx="0" cy="0"/>
          <a:chOff x="0" y="0"/>
          <a:chExt cx="0" cy="0"/>
        </a:xfrm>
      </p:grpSpPr>
      <p:grpSp>
        <p:nvGrpSpPr>
          <p:cNvPr id="114" name="Shape 114"/>
          <p:cNvGrpSpPr/>
          <p:nvPr/>
        </p:nvGrpSpPr>
        <p:grpSpPr>
          <a:xfrm>
            <a:off x="-32" y="-228027"/>
            <a:ext cx="2163561" cy="1347300"/>
            <a:chOff x="-32" y="-215963"/>
            <a:chExt cx="2163561" cy="1347300"/>
          </a:xfrm>
        </p:grpSpPr>
        <p:sp>
          <p:nvSpPr>
            <p:cNvPr id="115" name="Shape 115"/>
            <p:cNvSpPr/>
            <p:nvPr/>
          </p:nvSpPr>
          <p:spPr>
            <a:xfrm rot="-1591408" flipH="1">
              <a:off x="1362169" y="-63166"/>
              <a:ext cx="205103" cy="509980"/>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6" name="Shape 116"/>
            <p:cNvSpPr/>
            <p:nvPr/>
          </p:nvSpPr>
          <p:spPr>
            <a:xfrm rot="-1591371" flipH="1">
              <a:off x="239463" y="-151890"/>
              <a:ext cx="434754" cy="1080980"/>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7" name="Shape 117"/>
            <p:cNvSpPr/>
            <p:nvPr/>
          </p:nvSpPr>
          <p:spPr>
            <a:xfrm rot="-1591339" flipH="1">
              <a:off x="892401" y="-169347"/>
              <a:ext cx="504374" cy="1254067"/>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8" name="Shape 118"/>
            <p:cNvSpPr/>
            <p:nvPr/>
          </p:nvSpPr>
          <p:spPr>
            <a:xfrm rot="-1591322" flipH="1">
              <a:off x="1818452" y="-76292"/>
              <a:ext cx="229660" cy="571018"/>
            </a:xfrm>
            <a:prstGeom prst="flowChartManualInput">
              <a:avLst/>
            </a:prstGeom>
            <a:solidFill>
              <a:srgbClr val="4BB5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9" name="Shape 119"/>
            <p:cNvSpPr/>
            <p:nvPr/>
          </p:nvSpPr>
          <p:spPr>
            <a:xfrm rot="10800000">
              <a:off x="-32" y="70725"/>
              <a:ext cx="380284" cy="858147"/>
            </a:xfrm>
            <a:custGeom>
              <a:avLst/>
              <a:gdLst/>
              <a:ahLst/>
              <a:cxnLst/>
              <a:rect l="0" t="0" r="0" b="0"/>
              <a:pathLst>
                <a:path w="37596" h="84860" extrusionOk="0">
                  <a:moveTo>
                    <a:pt x="19066" y="0"/>
                  </a:moveTo>
                  <a:lnTo>
                    <a:pt x="0" y="9130"/>
                  </a:lnTo>
                  <a:lnTo>
                    <a:pt x="37596" y="84860"/>
                  </a:lnTo>
                  <a:lnTo>
                    <a:pt x="37596" y="37328"/>
                  </a:lnTo>
                  <a:close/>
                </a:path>
              </a:pathLst>
            </a:custGeom>
            <a:solidFill>
              <a:srgbClr val="4BB5D9"/>
            </a:solidFill>
            <a:ln>
              <a:noFill/>
            </a:ln>
          </p:spPr>
        </p:sp>
      </p:grpSp>
      <p:sp>
        <p:nvSpPr>
          <p:cNvPr id="120" name="Shape 120"/>
          <p:cNvSpPr txBox="1">
            <a:spLocks noGrp="1"/>
          </p:cNvSpPr>
          <p:nvPr>
            <p:ph type="body" idx="1"/>
          </p:nvPr>
        </p:nvSpPr>
        <p:spPr>
          <a:xfrm>
            <a:off x="1097775" y="4025300"/>
            <a:ext cx="6948600" cy="519600"/>
          </a:xfrm>
          <a:prstGeom prst="rect">
            <a:avLst/>
          </a:prstGeom>
        </p:spPr>
        <p:txBody>
          <a:bodyPr spcFirstLastPara="1" wrap="square" lIns="91425" tIns="91425" rIns="91425" bIns="91425" anchor="t" anchorCtr="0"/>
          <a:lstStyle>
            <a:lvl1pPr marL="457200" lvl="0" indent="-228600">
              <a:spcBef>
                <a:spcPts val="360"/>
              </a:spcBef>
              <a:spcAft>
                <a:spcPts val="0"/>
              </a:spcAft>
              <a:buSzPts val="1800"/>
              <a:buNone/>
              <a:defRPr sz="1800"/>
            </a:lvl1pPr>
          </a:lstStyle>
          <a:p>
            <a:endParaRPr/>
          </a:p>
        </p:txBody>
      </p:sp>
      <p:grpSp>
        <p:nvGrpSpPr>
          <p:cNvPr id="121" name="Shape 121"/>
          <p:cNvGrpSpPr/>
          <p:nvPr/>
        </p:nvGrpSpPr>
        <p:grpSpPr>
          <a:xfrm>
            <a:off x="6791633" y="3181575"/>
            <a:ext cx="2352143" cy="2284388"/>
            <a:chOff x="6172200" y="2656118"/>
            <a:chExt cx="2971754" cy="2886151"/>
          </a:xfrm>
        </p:grpSpPr>
        <p:sp>
          <p:nvSpPr>
            <p:cNvPr id="122" name="Shape 122"/>
            <p:cNvSpPr/>
            <p:nvPr/>
          </p:nvSpPr>
          <p:spPr>
            <a:xfrm rot="9208626" flipH="1">
              <a:off x="6704904" y="4110434"/>
              <a:ext cx="484232" cy="1204006"/>
            </a:xfrm>
            <a:prstGeom prst="flowChartManualInput">
              <a:avLst/>
            </a:prstGeom>
            <a:solidFill>
              <a:srgbClr val="4BB5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3" name="Shape 123"/>
            <p:cNvSpPr/>
            <p:nvPr/>
          </p:nvSpPr>
          <p:spPr>
            <a:xfrm rot="9208633" flipH="1">
              <a:off x="7804300" y="3279013"/>
              <a:ext cx="877624" cy="2182136"/>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4" name="Shape 124"/>
            <p:cNvSpPr/>
            <p:nvPr/>
          </p:nvSpPr>
          <p:spPr>
            <a:xfrm rot="9208606" flipH="1">
              <a:off x="7481789" y="4276913"/>
              <a:ext cx="408796" cy="1016449"/>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5" name="Shape 125"/>
            <p:cNvSpPr/>
            <p:nvPr/>
          </p:nvSpPr>
          <p:spPr>
            <a:xfrm rot="9208678" flipH="1">
              <a:off x="6287617" y="4657701"/>
              <a:ext cx="229660" cy="571018"/>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6" name="Shape 126"/>
            <p:cNvSpPr/>
            <p:nvPr/>
          </p:nvSpPr>
          <p:spPr>
            <a:xfrm>
              <a:off x="8289303" y="2656118"/>
              <a:ext cx="854651" cy="1929080"/>
            </a:xfrm>
            <a:custGeom>
              <a:avLst/>
              <a:gdLst/>
              <a:ahLst/>
              <a:cxnLst/>
              <a:rect l="0" t="0" r="0" b="0"/>
              <a:pathLst>
                <a:path w="37596" h="84860" extrusionOk="0">
                  <a:moveTo>
                    <a:pt x="19066" y="0"/>
                  </a:moveTo>
                  <a:lnTo>
                    <a:pt x="0" y="9130"/>
                  </a:lnTo>
                  <a:lnTo>
                    <a:pt x="37596" y="84860"/>
                  </a:lnTo>
                  <a:lnTo>
                    <a:pt x="37596" y="37328"/>
                  </a:lnTo>
                  <a:close/>
                </a:path>
              </a:pathLst>
            </a:custGeom>
            <a:solidFill>
              <a:srgbClr val="3796BF"/>
            </a:solidFill>
            <a:ln>
              <a:noFill/>
            </a:ln>
          </p:spPr>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7"/>
        <p:cNvGrpSpPr/>
        <p:nvPr/>
      </p:nvGrpSpPr>
      <p:grpSpPr>
        <a:xfrm>
          <a:off x="0" y="0"/>
          <a:ext cx="0" cy="0"/>
          <a:chOff x="0" y="0"/>
          <a:chExt cx="0" cy="0"/>
        </a:xfrm>
      </p:grpSpPr>
      <p:grpSp>
        <p:nvGrpSpPr>
          <p:cNvPr id="128" name="Shape 128"/>
          <p:cNvGrpSpPr/>
          <p:nvPr/>
        </p:nvGrpSpPr>
        <p:grpSpPr>
          <a:xfrm>
            <a:off x="6172200" y="2656118"/>
            <a:ext cx="2971754" cy="2886151"/>
            <a:chOff x="6172200" y="2656118"/>
            <a:chExt cx="2971754" cy="2886151"/>
          </a:xfrm>
        </p:grpSpPr>
        <p:sp>
          <p:nvSpPr>
            <p:cNvPr id="129" name="Shape 129"/>
            <p:cNvSpPr/>
            <p:nvPr/>
          </p:nvSpPr>
          <p:spPr>
            <a:xfrm rot="9208626" flipH="1">
              <a:off x="6704904" y="4110434"/>
              <a:ext cx="484232" cy="1204006"/>
            </a:xfrm>
            <a:prstGeom prst="flowChartManualInput">
              <a:avLst/>
            </a:prstGeom>
            <a:solidFill>
              <a:srgbClr val="4BB5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0" name="Shape 130"/>
            <p:cNvSpPr/>
            <p:nvPr/>
          </p:nvSpPr>
          <p:spPr>
            <a:xfrm rot="9208633" flipH="1">
              <a:off x="7804300" y="3279013"/>
              <a:ext cx="877624" cy="2182136"/>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1" name="Shape 131"/>
            <p:cNvSpPr/>
            <p:nvPr/>
          </p:nvSpPr>
          <p:spPr>
            <a:xfrm rot="9208606" flipH="1">
              <a:off x="7481789" y="4276913"/>
              <a:ext cx="408796" cy="1016449"/>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2" name="Shape 132"/>
            <p:cNvSpPr/>
            <p:nvPr/>
          </p:nvSpPr>
          <p:spPr>
            <a:xfrm rot="9208678" flipH="1">
              <a:off x="6287617" y="4657701"/>
              <a:ext cx="229660" cy="571018"/>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3" name="Shape 133"/>
            <p:cNvSpPr/>
            <p:nvPr/>
          </p:nvSpPr>
          <p:spPr>
            <a:xfrm>
              <a:off x="8289303" y="2656118"/>
              <a:ext cx="854651" cy="1929080"/>
            </a:xfrm>
            <a:custGeom>
              <a:avLst/>
              <a:gdLst/>
              <a:ahLst/>
              <a:cxnLst/>
              <a:rect l="0" t="0" r="0" b="0"/>
              <a:pathLst>
                <a:path w="37596" h="84860" extrusionOk="0">
                  <a:moveTo>
                    <a:pt x="19066" y="0"/>
                  </a:moveTo>
                  <a:lnTo>
                    <a:pt x="0" y="9130"/>
                  </a:lnTo>
                  <a:lnTo>
                    <a:pt x="37596" y="84860"/>
                  </a:lnTo>
                  <a:lnTo>
                    <a:pt x="37596" y="37328"/>
                  </a:lnTo>
                  <a:close/>
                </a:path>
              </a:pathLst>
            </a:custGeom>
            <a:solidFill>
              <a:srgbClr val="3796BF"/>
            </a:solidFill>
            <a:ln>
              <a:noFill/>
            </a:ln>
          </p:spPr>
        </p:sp>
      </p:grpSp>
      <p:grpSp>
        <p:nvGrpSpPr>
          <p:cNvPr id="134" name="Shape 134"/>
          <p:cNvGrpSpPr/>
          <p:nvPr/>
        </p:nvGrpSpPr>
        <p:grpSpPr>
          <a:xfrm>
            <a:off x="-32" y="-228027"/>
            <a:ext cx="2163561" cy="1347300"/>
            <a:chOff x="-32" y="-215963"/>
            <a:chExt cx="2163561" cy="1347300"/>
          </a:xfrm>
        </p:grpSpPr>
        <p:sp>
          <p:nvSpPr>
            <p:cNvPr id="135" name="Shape 135"/>
            <p:cNvSpPr/>
            <p:nvPr/>
          </p:nvSpPr>
          <p:spPr>
            <a:xfrm rot="-1591408" flipH="1">
              <a:off x="1362169" y="-63166"/>
              <a:ext cx="205103" cy="509980"/>
            </a:xfrm>
            <a:prstGeom prst="flowChartManualInput">
              <a:avLst/>
            </a:prstGeom>
            <a:solidFill>
              <a:srgbClr val="3796B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6" name="Shape 136"/>
            <p:cNvSpPr/>
            <p:nvPr/>
          </p:nvSpPr>
          <p:spPr>
            <a:xfrm rot="-1591371" flipH="1">
              <a:off x="239463" y="-151890"/>
              <a:ext cx="434754" cy="1080980"/>
            </a:xfrm>
            <a:prstGeom prst="flowChartManualInput">
              <a:avLst/>
            </a:prstGeom>
            <a:solidFill>
              <a:srgbClr val="FF99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7" name="Shape 137"/>
            <p:cNvSpPr/>
            <p:nvPr/>
          </p:nvSpPr>
          <p:spPr>
            <a:xfrm rot="-1591339" flipH="1">
              <a:off x="892401" y="-169347"/>
              <a:ext cx="504374" cy="1254067"/>
            </a:xfrm>
            <a:prstGeom prst="flowChartManualInput">
              <a:avLst/>
            </a:prstGeom>
            <a:solidFill>
              <a:srgbClr val="81D1E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8" name="Shape 138"/>
            <p:cNvSpPr/>
            <p:nvPr/>
          </p:nvSpPr>
          <p:spPr>
            <a:xfrm rot="-1591322" flipH="1">
              <a:off x="1818452" y="-76292"/>
              <a:ext cx="229660" cy="571018"/>
            </a:xfrm>
            <a:prstGeom prst="flowChartManualInput">
              <a:avLst/>
            </a:prstGeom>
            <a:solidFill>
              <a:srgbClr val="4BB5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9" name="Shape 139"/>
            <p:cNvSpPr/>
            <p:nvPr/>
          </p:nvSpPr>
          <p:spPr>
            <a:xfrm rot="10800000">
              <a:off x="-32" y="70725"/>
              <a:ext cx="380284" cy="858147"/>
            </a:xfrm>
            <a:custGeom>
              <a:avLst/>
              <a:gdLst/>
              <a:ahLst/>
              <a:cxnLst/>
              <a:rect l="0" t="0" r="0" b="0"/>
              <a:pathLst>
                <a:path w="37596" h="84860" extrusionOk="0">
                  <a:moveTo>
                    <a:pt x="19066" y="0"/>
                  </a:moveTo>
                  <a:lnTo>
                    <a:pt x="0" y="9130"/>
                  </a:lnTo>
                  <a:lnTo>
                    <a:pt x="37596" y="84860"/>
                  </a:lnTo>
                  <a:lnTo>
                    <a:pt x="37596" y="37328"/>
                  </a:lnTo>
                  <a:close/>
                </a:path>
              </a:pathLst>
            </a:custGeom>
            <a:solidFill>
              <a:srgbClr val="4BB5D9"/>
            </a:solidFill>
            <a:ln>
              <a:noFill/>
            </a:ln>
          </p:spPr>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ransparent Shapes">
  <p:cSld name="BLANK_1">
    <p:bg>
      <p:bgPr>
        <a:solidFill>
          <a:srgbClr val="3796BF"/>
        </a:solidFill>
        <a:effectLst/>
      </p:bgPr>
    </p:bg>
    <p:spTree>
      <p:nvGrpSpPr>
        <p:cNvPr id="1" name="Shape 140"/>
        <p:cNvGrpSpPr/>
        <p:nvPr/>
      </p:nvGrpSpPr>
      <p:grpSpPr>
        <a:xfrm>
          <a:off x="0" y="0"/>
          <a:ext cx="0" cy="0"/>
          <a:chOff x="0" y="0"/>
          <a:chExt cx="0" cy="0"/>
        </a:xfrm>
      </p:grpSpPr>
      <p:grpSp>
        <p:nvGrpSpPr>
          <p:cNvPr id="141" name="Shape 141"/>
          <p:cNvGrpSpPr/>
          <p:nvPr/>
        </p:nvGrpSpPr>
        <p:grpSpPr>
          <a:xfrm>
            <a:off x="6172200" y="2656118"/>
            <a:ext cx="2971754" cy="2886151"/>
            <a:chOff x="6172200" y="2656118"/>
            <a:chExt cx="2971754" cy="2886151"/>
          </a:xfrm>
        </p:grpSpPr>
        <p:sp>
          <p:nvSpPr>
            <p:cNvPr id="142" name="Shape 142"/>
            <p:cNvSpPr/>
            <p:nvPr/>
          </p:nvSpPr>
          <p:spPr>
            <a:xfrm rot="9208626" flipH="1">
              <a:off x="6704904" y="4110434"/>
              <a:ext cx="484232" cy="1204006"/>
            </a:xfrm>
            <a:prstGeom prst="flowChartManualInput">
              <a:avLst/>
            </a:prstGeom>
            <a:solidFill>
              <a:srgbClr val="FFFFFF">
                <a:alpha val="3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3" name="Shape 143"/>
            <p:cNvSpPr/>
            <p:nvPr/>
          </p:nvSpPr>
          <p:spPr>
            <a:xfrm rot="9208633" flipH="1">
              <a:off x="7804300" y="3279013"/>
              <a:ext cx="877624" cy="2182136"/>
            </a:xfrm>
            <a:prstGeom prst="flowChartManualInput">
              <a:avLst/>
            </a:prstGeom>
            <a:solidFill>
              <a:srgbClr val="FFFFFF">
                <a:alpha val="3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4" name="Shape 144"/>
            <p:cNvSpPr/>
            <p:nvPr/>
          </p:nvSpPr>
          <p:spPr>
            <a:xfrm rot="9208606" flipH="1">
              <a:off x="7481789" y="4276913"/>
              <a:ext cx="408796" cy="1016449"/>
            </a:xfrm>
            <a:prstGeom prst="flowChartManualInput">
              <a:avLst/>
            </a:prstGeom>
            <a:solidFill>
              <a:srgbClr val="FFFFFF">
                <a:alpha val="3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5" name="Shape 145"/>
            <p:cNvSpPr/>
            <p:nvPr/>
          </p:nvSpPr>
          <p:spPr>
            <a:xfrm rot="9208678" flipH="1">
              <a:off x="6287617" y="4657701"/>
              <a:ext cx="229660" cy="571018"/>
            </a:xfrm>
            <a:prstGeom prst="flowChartManualInput">
              <a:avLst/>
            </a:prstGeom>
            <a:solidFill>
              <a:srgbClr val="FFFFFF">
                <a:alpha val="3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6" name="Shape 146"/>
            <p:cNvSpPr/>
            <p:nvPr/>
          </p:nvSpPr>
          <p:spPr>
            <a:xfrm>
              <a:off x="8289303" y="2656118"/>
              <a:ext cx="854651" cy="1929080"/>
            </a:xfrm>
            <a:custGeom>
              <a:avLst/>
              <a:gdLst/>
              <a:ahLst/>
              <a:cxnLst/>
              <a:rect l="0" t="0" r="0" b="0"/>
              <a:pathLst>
                <a:path w="37596" h="84860" extrusionOk="0">
                  <a:moveTo>
                    <a:pt x="19066" y="0"/>
                  </a:moveTo>
                  <a:lnTo>
                    <a:pt x="0" y="9130"/>
                  </a:lnTo>
                  <a:lnTo>
                    <a:pt x="37596" y="84860"/>
                  </a:lnTo>
                  <a:lnTo>
                    <a:pt x="37596" y="37328"/>
                  </a:lnTo>
                  <a:close/>
                </a:path>
              </a:pathLst>
            </a:custGeom>
            <a:solidFill>
              <a:srgbClr val="FFFFFF">
                <a:alpha val="33460"/>
              </a:srgbClr>
            </a:solidFill>
            <a:ln>
              <a:noFill/>
            </a:ln>
          </p:spPr>
        </p:sp>
      </p:grpSp>
      <p:grpSp>
        <p:nvGrpSpPr>
          <p:cNvPr id="147" name="Shape 147"/>
          <p:cNvGrpSpPr/>
          <p:nvPr/>
        </p:nvGrpSpPr>
        <p:grpSpPr>
          <a:xfrm>
            <a:off x="-32" y="-228027"/>
            <a:ext cx="2163561" cy="1347300"/>
            <a:chOff x="-32" y="-215963"/>
            <a:chExt cx="2163561" cy="1347300"/>
          </a:xfrm>
        </p:grpSpPr>
        <p:sp>
          <p:nvSpPr>
            <p:cNvPr id="148" name="Shape 148"/>
            <p:cNvSpPr/>
            <p:nvPr/>
          </p:nvSpPr>
          <p:spPr>
            <a:xfrm rot="-1591408" flipH="1">
              <a:off x="1362169" y="-63166"/>
              <a:ext cx="205103" cy="509980"/>
            </a:xfrm>
            <a:prstGeom prst="flowChartManualInput">
              <a:avLst/>
            </a:prstGeom>
            <a:solidFill>
              <a:srgbClr val="FFFFFF">
                <a:alpha val="3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9" name="Shape 149"/>
            <p:cNvSpPr/>
            <p:nvPr/>
          </p:nvSpPr>
          <p:spPr>
            <a:xfrm rot="-1591371" flipH="1">
              <a:off x="239463" y="-151890"/>
              <a:ext cx="434754" cy="1080980"/>
            </a:xfrm>
            <a:prstGeom prst="flowChartManualInput">
              <a:avLst/>
            </a:prstGeom>
            <a:solidFill>
              <a:srgbClr val="FFFFFF">
                <a:alpha val="3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0" name="Shape 150"/>
            <p:cNvSpPr/>
            <p:nvPr/>
          </p:nvSpPr>
          <p:spPr>
            <a:xfrm rot="-1591339" flipH="1">
              <a:off x="892401" y="-169347"/>
              <a:ext cx="504374" cy="1254067"/>
            </a:xfrm>
            <a:prstGeom prst="flowChartManualInput">
              <a:avLst/>
            </a:prstGeom>
            <a:solidFill>
              <a:srgbClr val="FFFFFF">
                <a:alpha val="3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1" name="Shape 151"/>
            <p:cNvSpPr/>
            <p:nvPr/>
          </p:nvSpPr>
          <p:spPr>
            <a:xfrm rot="-1591322" flipH="1">
              <a:off x="1818452" y="-76292"/>
              <a:ext cx="229660" cy="571018"/>
            </a:xfrm>
            <a:prstGeom prst="flowChartManualInput">
              <a:avLst/>
            </a:prstGeom>
            <a:solidFill>
              <a:srgbClr val="FFFFFF">
                <a:alpha val="3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2" name="Shape 152"/>
            <p:cNvSpPr/>
            <p:nvPr/>
          </p:nvSpPr>
          <p:spPr>
            <a:xfrm rot="10800000">
              <a:off x="-32" y="70725"/>
              <a:ext cx="380284" cy="858147"/>
            </a:xfrm>
            <a:custGeom>
              <a:avLst/>
              <a:gdLst/>
              <a:ahLst/>
              <a:cxnLst/>
              <a:rect l="0" t="0" r="0" b="0"/>
              <a:pathLst>
                <a:path w="37596" h="84860" extrusionOk="0">
                  <a:moveTo>
                    <a:pt x="19066" y="0"/>
                  </a:moveTo>
                  <a:lnTo>
                    <a:pt x="0" y="9130"/>
                  </a:lnTo>
                  <a:lnTo>
                    <a:pt x="37596" y="84860"/>
                  </a:lnTo>
                  <a:lnTo>
                    <a:pt x="37596" y="37328"/>
                  </a:lnTo>
                  <a:close/>
                </a:path>
              </a:pathLst>
            </a:custGeom>
            <a:solidFill>
              <a:srgbClr val="FFFFFF">
                <a:alpha val="33460"/>
              </a:srgbClr>
            </a:solidFill>
            <a:ln>
              <a:noFill/>
            </a:ln>
          </p:spPr>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031425" y="1149725"/>
            <a:ext cx="5760300" cy="680700"/>
          </a:xfrm>
          <a:prstGeom prst="rect">
            <a:avLst/>
          </a:prstGeom>
          <a:noFill/>
          <a:ln>
            <a:noFill/>
          </a:ln>
        </p:spPr>
        <p:txBody>
          <a:bodyPr spcFirstLastPara="1" wrap="square" lIns="91425" tIns="91425" rIns="91425" bIns="91425" anchor="b" anchorCtr="0"/>
          <a:lstStyle>
            <a:lvl1pPr lvl="0">
              <a:spcBef>
                <a:spcPts val="0"/>
              </a:spcBef>
              <a:spcAft>
                <a:spcPts val="0"/>
              </a:spcAft>
              <a:buClr>
                <a:srgbClr val="3796BF"/>
              </a:buClr>
              <a:buSzPts val="3000"/>
              <a:buFont typeface="Oswald"/>
              <a:buNone/>
              <a:defRPr sz="3000" b="1">
                <a:solidFill>
                  <a:srgbClr val="3796BF"/>
                </a:solidFill>
                <a:latin typeface="Oswald"/>
                <a:ea typeface="Oswald"/>
                <a:cs typeface="Oswald"/>
                <a:sym typeface="Oswald"/>
              </a:defRPr>
            </a:lvl1pPr>
            <a:lvl2pPr lvl="1">
              <a:spcBef>
                <a:spcPts val="0"/>
              </a:spcBef>
              <a:spcAft>
                <a:spcPts val="0"/>
              </a:spcAft>
              <a:buClr>
                <a:srgbClr val="3796BF"/>
              </a:buClr>
              <a:buSzPts val="3000"/>
              <a:buFont typeface="Oswald"/>
              <a:buNone/>
              <a:defRPr sz="3000" b="1">
                <a:solidFill>
                  <a:srgbClr val="3796BF"/>
                </a:solidFill>
                <a:latin typeface="Oswald"/>
                <a:ea typeface="Oswald"/>
                <a:cs typeface="Oswald"/>
                <a:sym typeface="Oswald"/>
              </a:defRPr>
            </a:lvl2pPr>
            <a:lvl3pPr lvl="2">
              <a:spcBef>
                <a:spcPts val="0"/>
              </a:spcBef>
              <a:spcAft>
                <a:spcPts val="0"/>
              </a:spcAft>
              <a:buClr>
                <a:srgbClr val="3796BF"/>
              </a:buClr>
              <a:buSzPts val="3000"/>
              <a:buFont typeface="Oswald"/>
              <a:buNone/>
              <a:defRPr sz="3000" b="1">
                <a:solidFill>
                  <a:srgbClr val="3796BF"/>
                </a:solidFill>
                <a:latin typeface="Oswald"/>
                <a:ea typeface="Oswald"/>
                <a:cs typeface="Oswald"/>
                <a:sym typeface="Oswald"/>
              </a:defRPr>
            </a:lvl3pPr>
            <a:lvl4pPr lvl="3">
              <a:spcBef>
                <a:spcPts val="0"/>
              </a:spcBef>
              <a:spcAft>
                <a:spcPts val="0"/>
              </a:spcAft>
              <a:buClr>
                <a:srgbClr val="3796BF"/>
              </a:buClr>
              <a:buSzPts val="3000"/>
              <a:buFont typeface="Oswald"/>
              <a:buNone/>
              <a:defRPr sz="3000" b="1">
                <a:solidFill>
                  <a:srgbClr val="3796BF"/>
                </a:solidFill>
                <a:latin typeface="Oswald"/>
                <a:ea typeface="Oswald"/>
                <a:cs typeface="Oswald"/>
                <a:sym typeface="Oswald"/>
              </a:defRPr>
            </a:lvl4pPr>
            <a:lvl5pPr lvl="4">
              <a:spcBef>
                <a:spcPts val="0"/>
              </a:spcBef>
              <a:spcAft>
                <a:spcPts val="0"/>
              </a:spcAft>
              <a:buClr>
                <a:srgbClr val="3796BF"/>
              </a:buClr>
              <a:buSzPts val="3000"/>
              <a:buFont typeface="Oswald"/>
              <a:buNone/>
              <a:defRPr sz="3000" b="1">
                <a:solidFill>
                  <a:srgbClr val="3796BF"/>
                </a:solidFill>
                <a:latin typeface="Oswald"/>
                <a:ea typeface="Oswald"/>
                <a:cs typeface="Oswald"/>
                <a:sym typeface="Oswald"/>
              </a:defRPr>
            </a:lvl5pPr>
            <a:lvl6pPr lvl="5">
              <a:spcBef>
                <a:spcPts val="0"/>
              </a:spcBef>
              <a:spcAft>
                <a:spcPts val="0"/>
              </a:spcAft>
              <a:buClr>
                <a:srgbClr val="3796BF"/>
              </a:buClr>
              <a:buSzPts val="3000"/>
              <a:buFont typeface="Oswald"/>
              <a:buNone/>
              <a:defRPr sz="3000" b="1">
                <a:solidFill>
                  <a:srgbClr val="3796BF"/>
                </a:solidFill>
                <a:latin typeface="Oswald"/>
                <a:ea typeface="Oswald"/>
                <a:cs typeface="Oswald"/>
                <a:sym typeface="Oswald"/>
              </a:defRPr>
            </a:lvl6pPr>
            <a:lvl7pPr lvl="6">
              <a:spcBef>
                <a:spcPts val="0"/>
              </a:spcBef>
              <a:spcAft>
                <a:spcPts val="0"/>
              </a:spcAft>
              <a:buClr>
                <a:srgbClr val="3796BF"/>
              </a:buClr>
              <a:buSzPts val="3000"/>
              <a:buFont typeface="Oswald"/>
              <a:buNone/>
              <a:defRPr sz="3000" b="1">
                <a:solidFill>
                  <a:srgbClr val="3796BF"/>
                </a:solidFill>
                <a:latin typeface="Oswald"/>
                <a:ea typeface="Oswald"/>
                <a:cs typeface="Oswald"/>
                <a:sym typeface="Oswald"/>
              </a:defRPr>
            </a:lvl7pPr>
            <a:lvl8pPr lvl="7">
              <a:spcBef>
                <a:spcPts val="0"/>
              </a:spcBef>
              <a:spcAft>
                <a:spcPts val="0"/>
              </a:spcAft>
              <a:buClr>
                <a:srgbClr val="3796BF"/>
              </a:buClr>
              <a:buSzPts val="3000"/>
              <a:buFont typeface="Oswald"/>
              <a:buNone/>
              <a:defRPr sz="3000" b="1">
                <a:solidFill>
                  <a:srgbClr val="3796BF"/>
                </a:solidFill>
                <a:latin typeface="Oswald"/>
                <a:ea typeface="Oswald"/>
                <a:cs typeface="Oswald"/>
                <a:sym typeface="Oswald"/>
              </a:defRPr>
            </a:lvl8pPr>
            <a:lvl9pPr lvl="8">
              <a:spcBef>
                <a:spcPts val="0"/>
              </a:spcBef>
              <a:spcAft>
                <a:spcPts val="0"/>
              </a:spcAft>
              <a:buClr>
                <a:srgbClr val="3796BF"/>
              </a:buClr>
              <a:buSzPts val="3000"/>
              <a:buFont typeface="Oswald"/>
              <a:buNone/>
              <a:defRPr sz="3000" b="1">
                <a:solidFill>
                  <a:srgbClr val="3796BF"/>
                </a:solidFill>
                <a:latin typeface="Oswald"/>
                <a:ea typeface="Oswald"/>
                <a:cs typeface="Oswald"/>
                <a:sym typeface="Oswald"/>
              </a:defRPr>
            </a:lvl9pPr>
          </a:lstStyle>
          <a:p>
            <a:endParaRPr/>
          </a:p>
        </p:txBody>
      </p:sp>
      <p:sp>
        <p:nvSpPr>
          <p:cNvPr id="7" name="Shape 7"/>
          <p:cNvSpPr txBox="1">
            <a:spLocks noGrp="1"/>
          </p:cNvSpPr>
          <p:nvPr>
            <p:ph type="body" idx="1"/>
          </p:nvPr>
        </p:nvSpPr>
        <p:spPr>
          <a:xfrm>
            <a:off x="1031425" y="1777125"/>
            <a:ext cx="5760300" cy="2521200"/>
          </a:xfrm>
          <a:prstGeom prst="rect">
            <a:avLst/>
          </a:prstGeom>
          <a:noFill/>
          <a:ln>
            <a:noFill/>
          </a:ln>
        </p:spPr>
        <p:txBody>
          <a:bodyPr spcFirstLastPara="1" wrap="square" lIns="91425" tIns="91425" rIns="91425" bIns="91425" anchor="t" anchorCtr="0"/>
          <a:lstStyle>
            <a:lvl1pPr marL="457200" lvl="0" indent="-355600">
              <a:spcBef>
                <a:spcPts val="600"/>
              </a:spcBef>
              <a:spcAft>
                <a:spcPts val="0"/>
              </a:spcAft>
              <a:buClr>
                <a:srgbClr val="4BB5D9"/>
              </a:buClr>
              <a:buSzPts val="2000"/>
              <a:buFont typeface="Roboto Condensed"/>
              <a:buChar char="»"/>
              <a:defRPr sz="2000">
                <a:solidFill>
                  <a:srgbClr val="607896"/>
                </a:solidFill>
                <a:latin typeface="Roboto Condensed"/>
                <a:ea typeface="Roboto Condensed"/>
                <a:cs typeface="Roboto Condensed"/>
                <a:sym typeface="Roboto Condensed"/>
              </a:defRPr>
            </a:lvl1pPr>
            <a:lvl2pPr marL="914400" lvl="1" indent="-355600">
              <a:spcBef>
                <a:spcPts val="0"/>
              </a:spcBef>
              <a:spcAft>
                <a:spcPts val="0"/>
              </a:spcAft>
              <a:buClr>
                <a:srgbClr val="4BB5D9"/>
              </a:buClr>
              <a:buSzPts val="2000"/>
              <a:buFont typeface="Roboto Condensed"/>
              <a:buChar char="⋄"/>
              <a:defRPr sz="2000">
                <a:solidFill>
                  <a:srgbClr val="607896"/>
                </a:solidFill>
                <a:latin typeface="Roboto Condensed"/>
                <a:ea typeface="Roboto Condensed"/>
                <a:cs typeface="Roboto Condensed"/>
                <a:sym typeface="Roboto Condensed"/>
              </a:defRPr>
            </a:lvl2pPr>
            <a:lvl3pPr marL="1371600" lvl="2" indent="-355600">
              <a:spcBef>
                <a:spcPts val="0"/>
              </a:spcBef>
              <a:spcAft>
                <a:spcPts val="0"/>
              </a:spcAft>
              <a:buClr>
                <a:srgbClr val="607896"/>
              </a:buClr>
              <a:buSzPts val="2000"/>
              <a:buFont typeface="Roboto Condensed"/>
              <a:buChar char="⋄"/>
              <a:defRPr sz="2000">
                <a:solidFill>
                  <a:srgbClr val="607896"/>
                </a:solidFill>
                <a:latin typeface="Roboto Condensed"/>
                <a:ea typeface="Roboto Condensed"/>
                <a:cs typeface="Roboto Condensed"/>
                <a:sym typeface="Roboto Condensed"/>
              </a:defRPr>
            </a:lvl3pPr>
            <a:lvl4pPr marL="1828800" lvl="3" indent="-355600">
              <a:spcBef>
                <a:spcPts val="0"/>
              </a:spcBef>
              <a:spcAft>
                <a:spcPts val="0"/>
              </a:spcAft>
              <a:buClr>
                <a:srgbClr val="607896"/>
              </a:buClr>
              <a:buSzPts val="2000"/>
              <a:buFont typeface="Roboto Condensed"/>
              <a:buChar char="⋄"/>
              <a:defRPr sz="2000">
                <a:solidFill>
                  <a:srgbClr val="607896"/>
                </a:solidFill>
                <a:latin typeface="Roboto Condensed"/>
                <a:ea typeface="Roboto Condensed"/>
                <a:cs typeface="Roboto Condensed"/>
                <a:sym typeface="Roboto Condensed"/>
              </a:defRPr>
            </a:lvl4pPr>
            <a:lvl5pPr marL="2286000" lvl="4" indent="-355600">
              <a:spcBef>
                <a:spcPts val="0"/>
              </a:spcBef>
              <a:spcAft>
                <a:spcPts val="0"/>
              </a:spcAft>
              <a:buClr>
                <a:srgbClr val="607896"/>
              </a:buClr>
              <a:buSzPts val="2000"/>
              <a:buFont typeface="Roboto Condensed"/>
              <a:buChar char="⋄"/>
              <a:defRPr sz="2000">
                <a:solidFill>
                  <a:srgbClr val="607896"/>
                </a:solidFill>
                <a:latin typeface="Roboto Condensed"/>
                <a:ea typeface="Roboto Condensed"/>
                <a:cs typeface="Roboto Condensed"/>
                <a:sym typeface="Roboto Condensed"/>
              </a:defRPr>
            </a:lvl5pPr>
            <a:lvl6pPr marL="2743200" lvl="5" indent="-355600">
              <a:spcBef>
                <a:spcPts val="0"/>
              </a:spcBef>
              <a:spcAft>
                <a:spcPts val="0"/>
              </a:spcAft>
              <a:buClr>
                <a:srgbClr val="607896"/>
              </a:buClr>
              <a:buSzPts val="2000"/>
              <a:buFont typeface="Roboto Condensed"/>
              <a:buChar char="⋄"/>
              <a:defRPr sz="2000">
                <a:solidFill>
                  <a:srgbClr val="607896"/>
                </a:solidFill>
                <a:latin typeface="Roboto Condensed"/>
                <a:ea typeface="Roboto Condensed"/>
                <a:cs typeface="Roboto Condensed"/>
                <a:sym typeface="Roboto Condensed"/>
              </a:defRPr>
            </a:lvl6pPr>
            <a:lvl7pPr marL="3200400" lvl="6" indent="-355600">
              <a:spcBef>
                <a:spcPts val="0"/>
              </a:spcBef>
              <a:spcAft>
                <a:spcPts val="0"/>
              </a:spcAft>
              <a:buClr>
                <a:srgbClr val="607896"/>
              </a:buClr>
              <a:buSzPts val="2000"/>
              <a:buFont typeface="Roboto Condensed"/>
              <a:buChar char="●"/>
              <a:defRPr sz="2000">
                <a:solidFill>
                  <a:srgbClr val="607896"/>
                </a:solidFill>
                <a:latin typeface="Roboto Condensed"/>
                <a:ea typeface="Roboto Condensed"/>
                <a:cs typeface="Roboto Condensed"/>
                <a:sym typeface="Roboto Condensed"/>
              </a:defRPr>
            </a:lvl7pPr>
            <a:lvl8pPr marL="3657600" lvl="7" indent="-355600">
              <a:spcBef>
                <a:spcPts val="0"/>
              </a:spcBef>
              <a:spcAft>
                <a:spcPts val="0"/>
              </a:spcAft>
              <a:buClr>
                <a:srgbClr val="607896"/>
              </a:buClr>
              <a:buSzPts val="2000"/>
              <a:buFont typeface="Roboto Condensed"/>
              <a:buChar char="○"/>
              <a:defRPr sz="2000">
                <a:solidFill>
                  <a:srgbClr val="607896"/>
                </a:solidFill>
                <a:latin typeface="Roboto Condensed"/>
                <a:ea typeface="Roboto Condensed"/>
                <a:cs typeface="Roboto Condensed"/>
                <a:sym typeface="Roboto Condensed"/>
              </a:defRPr>
            </a:lvl8pPr>
            <a:lvl9pPr marL="4114800" lvl="8" indent="-355600">
              <a:spcBef>
                <a:spcPts val="0"/>
              </a:spcBef>
              <a:spcAft>
                <a:spcPts val="0"/>
              </a:spcAft>
              <a:buClr>
                <a:srgbClr val="607896"/>
              </a:buClr>
              <a:buSzPts val="2000"/>
              <a:buFont typeface="Roboto Condensed"/>
              <a:buChar char="■"/>
              <a:defRPr sz="2000">
                <a:solidFill>
                  <a:srgbClr val="607896"/>
                </a:solidFill>
                <a:latin typeface="Roboto Condensed"/>
                <a:ea typeface="Roboto Condensed"/>
                <a:cs typeface="Roboto Condensed"/>
                <a:sym typeface="Roboto Condense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13.jp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Shape 157"/>
          <p:cNvSpPr txBox="1">
            <a:spLocks noGrp="1"/>
          </p:cNvSpPr>
          <p:nvPr>
            <p:ph type="ctrTitle" idx="4294967295"/>
          </p:nvPr>
        </p:nvSpPr>
        <p:spPr>
          <a:xfrm>
            <a:off x="685800" y="2093550"/>
            <a:ext cx="4924200" cy="7191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sz="6000">
                <a:solidFill>
                  <a:srgbClr val="FF9900"/>
                </a:solidFill>
              </a:rPr>
              <a:t>Data MJB</a:t>
            </a:r>
            <a:endParaRPr sz="6000">
              <a:solidFill>
                <a:srgbClr val="FF9900"/>
              </a:solidFill>
            </a:endParaRPr>
          </a:p>
        </p:txBody>
      </p:sp>
      <p:sp>
        <p:nvSpPr>
          <p:cNvPr id="158" name="Shape 158"/>
          <p:cNvSpPr txBox="1">
            <a:spLocks noGrp="1"/>
          </p:cNvSpPr>
          <p:nvPr>
            <p:ph type="subTitle" idx="4294967295"/>
          </p:nvPr>
        </p:nvSpPr>
        <p:spPr>
          <a:xfrm>
            <a:off x="685800" y="2608685"/>
            <a:ext cx="4924200" cy="19533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sz="3600" b="1">
                <a:solidFill>
                  <a:srgbClr val="3796BF"/>
                </a:solidFill>
              </a:rPr>
              <a:t>Real Estate Market</a:t>
            </a:r>
            <a:endParaRPr sz="3600" b="1">
              <a:solidFill>
                <a:srgbClr val="3796BF"/>
              </a:solidFill>
            </a:endParaRPr>
          </a:p>
          <a:p>
            <a:pPr marL="0" lvl="0" indent="0">
              <a:spcBef>
                <a:spcPts val="600"/>
              </a:spcBef>
              <a:spcAft>
                <a:spcPts val="0"/>
              </a:spcAft>
              <a:buClr>
                <a:schemeClr val="dk1"/>
              </a:buClr>
              <a:buSzPts val="1100"/>
              <a:buFont typeface="Arial"/>
              <a:buNone/>
            </a:pPr>
            <a:r>
              <a:rPr lang="en"/>
              <a:t>Xuya Jiang, Yanbin Liu, Weili He</a:t>
            </a:r>
            <a:endParaRPr/>
          </a:p>
          <a:p>
            <a:pPr marL="0" lvl="0" indent="0">
              <a:spcBef>
                <a:spcPts val="600"/>
              </a:spcBef>
              <a:spcAft>
                <a:spcPts val="0"/>
              </a:spcAft>
              <a:buClr>
                <a:schemeClr val="dk1"/>
              </a:buClr>
              <a:buSzPts val="1100"/>
              <a:buFont typeface="Arial"/>
              <a:buNone/>
            </a:pPr>
            <a:r>
              <a:rPr lang="en"/>
              <a:t>Ruitong Zhu, Avyay Sah, Tony Nie</a:t>
            </a:r>
            <a:endParaRPr/>
          </a:p>
        </p:txBody>
      </p:sp>
      <p:pic>
        <p:nvPicPr>
          <p:cNvPr id="159" name="Shape 159"/>
          <p:cNvPicPr preferRelativeResize="0"/>
          <p:nvPr/>
        </p:nvPicPr>
        <p:blipFill rotWithShape="1">
          <a:blip r:embed="rId3">
            <a:alphaModFix/>
          </a:blip>
          <a:srcRect l="14994" r="20951"/>
          <a:stretch/>
        </p:blipFill>
        <p:spPr>
          <a:xfrm>
            <a:off x="4355525" y="0"/>
            <a:ext cx="4788476"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Shape 295"/>
          <p:cNvSpPr txBox="1">
            <a:spLocks noGrp="1"/>
          </p:cNvSpPr>
          <p:nvPr>
            <p:ph type="title"/>
          </p:nvPr>
        </p:nvSpPr>
        <p:spPr>
          <a:xfrm>
            <a:off x="1031425" y="1182125"/>
            <a:ext cx="3418200" cy="6807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DATA DESCRIPTION</a:t>
            </a:r>
            <a:endParaRPr/>
          </a:p>
        </p:txBody>
      </p:sp>
      <p:pic>
        <p:nvPicPr>
          <p:cNvPr id="296" name="Shape 296"/>
          <p:cNvPicPr preferRelativeResize="0"/>
          <p:nvPr/>
        </p:nvPicPr>
        <p:blipFill>
          <a:blip r:embed="rId3">
            <a:alphaModFix/>
          </a:blip>
          <a:stretch>
            <a:fillRect/>
          </a:stretch>
        </p:blipFill>
        <p:spPr>
          <a:xfrm>
            <a:off x="237425" y="2293900"/>
            <a:ext cx="5498848" cy="1507875"/>
          </a:xfrm>
          <a:prstGeom prst="rect">
            <a:avLst/>
          </a:prstGeom>
          <a:noFill/>
          <a:ln>
            <a:noFill/>
          </a:ln>
        </p:spPr>
      </p:pic>
      <p:pic>
        <p:nvPicPr>
          <p:cNvPr id="297" name="Shape 297"/>
          <p:cNvPicPr preferRelativeResize="0"/>
          <p:nvPr/>
        </p:nvPicPr>
        <p:blipFill>
          <a:blip r:embed="rId4">
            <a:alphaModFix/>
          </a:blip>
          <a:stretch>
            <a:fillRect/>
          </a:stretch>
        </p:blipFill>
        <p:spPr>
          <a:xfrm>
            <a:off x="6034500" y="395350"/>
            <a:ext cx="2845062" cy="1898553"/>
          </a:xfrm>
          <a:prstGeom prst="rect">
            <a:avLst/>
          </a:prstGeom>
          <a:noFill/>
          <a:ln>
            <a:noFill/>
          </a:ln>
        </p:spPr>
      </p:pic>
      <p:sp>
        <p:nvSpPr>
          <p:cNvPr id="298" name="Shape 298"/>
          <p:cNvSpPr/>
          <p:nvPr/>
        </p:nvSpPr>
        <p:spPr>
          <a:xfrm>
            <a:off x="6104850" y="2504750"/>
            <a:ext cx="3039300" cy="26814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299" name="Shape 299"/>
          <p:cNvPicPr preferRelativeResize="0"/>
          <p:nvPr/>
        </p:nvPicPr>
        <p:blipFill>
          <a:blip r:embed="rId5">
            <a:alphaModFix/>
          </a:blip>
          <a:stretch>
            <a:fillRect/>
          </a:stretch>
        </p:blipFill>
        <p:spPr>
          <a:xfrm>
            <a:off x="6034500" y="2808125"/>
            <a:ext cx="2883025" cy="1965975"/>
          </a:xfrm>
          <a:prstGeom prst="rect">
            <a:avLst/>
          </a:prstGeom>
          <a:noFill/>
          <a:ln w="9525" cap="flat" cmpd="sng">
            <a:solidFill>
              <a:srgbClr val="FFFFFF"/>
            </a:solidFill>
            <a:prstDash val="solid"/>
            <a:round/>
            <a:headEnd type="none" w="sm" len="sm"/>
            <a:tailEnd type="none" w="sm" len="sm"/>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2203625" y="60850"/>
            <a:ext cx="5760300" cy="6807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MODEL DESCRIPTION </a:t>
            </a:r>
            <a:endParaRPr/>
          </a:p>
        </p:txBody>
      </p:sp>
      <p:pic>
        <p:nvPicPr>
          <p:cNvPr id="305" name="Shape 305"/>
          <p:cNvPicPr preferRelativeResize="0"/>
          <p:nvPr/>
        </p:nvPicPr>
        <p:blipFill>
          <a:blip r:embed="rId3">
            <a:alphaModFix/>
          </a:blip>
          <a:stretch>
            <a:fillRect/>
          </a:stretch>
        </p:blipFill>
        <p:spPr>
          <a:xfrm>
            <a:off x="0" y="1399225"/>
            <a:ext cx="5495925" cy="3676650"/>
          </a:xfrm>
          <a:prstGeom prst="rect">
            <a:avLst/>
          </a:prstGeom>
          <a:noFill/>
          <a:ln>
            <a:noFill/>
          </a:ln>
        </p:spPr>
      </p:pic>
      <p:sp>
        <p:nvSpPr>
          <p:cNvPr id="306" name="Shape 306"/>
          <p:cNvSpPr txBox="1"/>
          <p:nvPr/>
        </p:nvSpPr>
        <p:spPr>
          <a:xfrm>
            <a:off x="2203625" y="741538"/>
            <a:ext cx="3496500" cy="3840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b="1">
                <a:solidFill>
                  <a:srgbClr val="3796BF"/>
                </a:solidFill>
              </a:rPr>
              <a:t>RANDOM FOREST</a:t>
            </a:r>
            <a:endParaRPr b="1">
              <a:solidFill>
                <a:srgbClr val="3796BF"/>
              </a:solidFill>
            </a:endParaRPr>
          </a:p>
        </p:txBody>
      </p:sp>
      <p:sp>
        <p:nvSpPr>
          <p:cNvPr id="307" name="Shape 307"/>
          <p:cNvSpPr txBox="1"/>
          <p:nvPr/>
        </p:nvSpPr>
        <p:spPr>
          <a:xfrm>
            <a:off x="5495925" y="741550"/>
            <a:ext cx="3405300" cy="2849700"/>
          </a:xfrm>
          <a:prstGeom prst="rect">
            <a:avLst/>
          </a:prstGeom>
          <a:noFill/>
          <a:ln>
            <a:noFill/>
          </a:ln>
        </p:spPr>
        <p:txBody>
          <a:bodyPr spcFirstLastPara="1" wrap="square" lIns="91425" tIns="91425" rIns="91425" bIns="91425" anchor="t" anchorCtr="0">
            <a:noAutofit/>
          </a:bodyPr>
          <a:lstStyle/>
          <a:p>
            <a:pPr marL="457200" lvl="0" indent="-317500" rtl="0">
              <a:spcBef>
                <a:spcPts val="0"/>
              </a:spcBef>
              <a:spcAft>
                <a:spcPts val="0"/>
              </a:spcAft>
              <a:buClr>
                <a:srgbClr val="3796BF"/>
              </a:buClr>
              <a:buSzPts val="1400"/>
              <a:buChar char="●"/>
            </a:pPr>
            <a:r>
              <a:rPr lang="en">
                <a:solidFill>
                  <a:srgbClr val="3796BF"/>
                </a:solidFill>
                <a:highlight>
                  <a:srgbClr val="FFFFFF"/>
                </a:highlight>
              </a:rPr>
              <a:t>A Decision Tree </a:t>
            </a:r>
            <a:r>
              <a:rPr lang="en">
                <a:solidFill>
                  <a:srgbClr val="3796BF"/>
                </a:solidFill>
              </a:rPr>
              <a:t>based on feature selection classifies the data and reaches to a conclusion</a:t>
            </a:r>
            <a:endParaRPr>
              <a:solidFill>
                <a:srgbClr val="3796BF"/>
              </a:solidFill>
            </a:endParaRPr>
          </a:p>
          <a:p>
            <a:pPr marL="0" lvl="0" indent="0" rtl="0">
              <a:spcBef>
                <a:spcPts val="0"/>
              </a:spcBef>
              <a:spcAft>
                <a:spcPts val="0"/>
              </a:spcAft>
              <a:buNone/>
            </a:pPr>
            <a:r>
              <a:rPr lang="en">
                <a:solidFill>
                  <a:srgbClr val="3796BF"/>
                </a:solidFill>
              </a:rPr>
              <a:t> </a:t>
            </a:r>
            <a:endParaRPr>
              <a:solidFill>
                <a:srgbClr val="3796BF"/>
              </a:solidFill>
            </a:endParaRPr>
          </a:p>
          <a:p>
            <a:pPr marL="457200" lvl="0" indent="-317500" rtl="0">
              <a:spcBef>
                <a:spcPts val="0"/>
              </a:spcBef>
              <a:spcAft>
                <a:spcPts val="0"/>
              </a:spcAft>
              <a:buClr>
                <a:srgbClr val="3796BF"/>
              </a:buClr>
              <a:buSzPts val="1400"/>
              <a:buChar char="●"/>
            </a:pPr>
            <a:r>
              <a:rPr lang="en">
                <a:solidFill>
                  <a:srgbClr val="3796BF"/>
                </a:solidFill>
              </a:rPr>
              <a:t>Example of a Decision Tree deciding on the price of an apartment.</a:t>
            </a:r>
            <a:endParaRPr>
              <a:solidFill>
                <a:srgbClr val="3796B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Shape 312"/>
          <p:cNvSpPr txBox="1">
            <a:spLocks noGrp="1"/>
          </p:cNvSpPr>
          <p:nvPr>
            <p:ph type="title"/>
          </p:nvPr>
        </p:nvSpPr>
        <p:spPr>
          <a:xfrm>
            <a:off x="2203625" y="60850"/>
            <a:ext cx="5760300" cy="6807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MODEL DESCRIPTION </a:t>
            </a:r>
            <a:endParaRPr/>
          </a:p>
        </p:txBody>
      </p:sp>
      <p:sp>
        <p:nvSpPr>
          <p:cNvPr id="313" name="Shape 313"/>
          <p:cNvSpPr txBox="1"/>
          <p:nvPr/>
        </p:nvSpPr>
        <p:spPr>
          <a:xfrm>
            <a:off x="2203625" y="741538"/>
            <a:ext cx="3496500" cy="38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b="1">
                <a:solidFill>
                  <a:srgbClr val="3796BF"/>
                </a:solidFill>
              </a:rPr>
              <a:t>RANDOM FOREST</a:t>
            </a:r>
            <a:endParaRPr b="1">
              <a:solidFill>
                <a:srgbClr val="3796BF"/>
              </a:solidFill>
            </a:endParaRPr>
          </a:p>
        </p:txBody>
      </p:sp>
      <p:sp>
        <p:nvSpPr>
          <p:cNvPr id="314" name="Shape 314"/>
          <p:cNvSpPr txBox="1"/>
          <p:nvPr/>
        </p:nvSpPr>
        <p:spPr>
          <a:xfrm>
            <a:off x="4964950" y="847250"/>
            <a:ext cx="3548100" cy="2380200"/>
          </a:xfrm>
          <a:prstGeom prst="rect">
            <a:avLst/>
          </a:prstGeom>
          <a:noFill/>
          <a:ln>
            <a:noFill/>
          </a:ln>
        </p:spPr>
        <p:txBody>
          <a:bodyPr spcFirstLastPara="1" wrap="square" lIns="91425" tIns="91425" rIns="91425" bIns="91425" anchor="t" anchorCtr="0">
            <a:noAutofit/>
          </a:bodyPr>
          <a:lstStyle/>
          <a:p>
            <a:pPr marL="457200" lvl="0" indent="-317500" rtl="0">
              <a:spcBef>
                <a:spcPts val="0"/>
              </a:spcBef>
              <a:spcAft>
                <a:spcPts val="0"/>
              </a:spcAft>
              <a:buClr>
                <a:srgbClr val="3796BF"/>
              </a:buClr>
              <a:buSzPts val="1400"/>
              <a:buChar char="●"/>
            </a:pPr>
            <a:r>
              <a:rPr lang="en">
                <a:solidFill>
                  <a:srgbClr val="3796BF"/>
                </a:solidFill>
                <a:highlight>
                  <a:srgbClr val="FFFFFF"/>
                </a:highlight>
              </a:rPr>
              <a:t>Trained a model using both regressor and classifier technique.</a:t>
            </a:r>
            <a:endParaRPr>
              <a:solidFill>
                <a:srgbClr val="3796BF"/>
              </a:solidFill>
              <a:highlight>
                <a:srgbClr val="FFFFFF"/>
              </a:highlight>
            </a:endParaRPr>
          </a:p>
          <a:p>
            <a:pPr marL="457200" lvl="0" indent="-317500" rtl="0">
              <a:spcBef>
                <a:spcPts val="0"/>
              </a:spcBef>
              <a:spcAft>
                <a:spcPts val="0"/>
              </a:spcAft>
              <a:buClr>
                <a:srgbClr val="3796BF"/>
              </a:buClr>
              <a:buSzPts val="1400"/>
              <a:buChar char="●"/>
            </a:pPr>
            <a:r>
              <a:rPr lang="en">
                <a:solidFill>
                  <a:srgbClr val="3796BF"/>
                </a:solidFill>
                <a:highlight>
                  <a:srgbClr val="FFFFFF"/>
                </a:highlight>
              </a:rPr>
              <a:t>For the regressor type we kept the trees limit to 100.</a:t>
            </a:r>
            <a:endParaRPr>
              <a:solidFill>
                <a:srgbClr val="3796BF"/>
              </a:solidFill>
              <a:highlight>
                <a:srgbClr val="FFFFFF"/>
              </a:highlight>
            </a:endParaRPr>
          </a:p>
          <a:p>
            <a:pPr marL="457200" lvl="0" indent="-317500" rtl="0">
              <a:spcBef>
                <a:spcPts val="0"/>
              </a:spcBef>
              <a:spcAft>
                <a:spcPts val="0"/>
              </a:spcAft>
              <a:buClr>
                <a:srgbClr val="3796BF"/>
              </a:buClr>
              <a:buSzPts val="1400"/>
              <a:buChar char="●"/>
            </a:pPr>
            <a:r>
              <a:rPr lang="en">
                <a:solidFill>
                  <a:srgbClr val="3796BF"/>
                </a:solidFill>
                <a:highlight>
                  <a:srgbClr val="FFFFFF"/>
                </a:highlight>
              </a:rPr>
              <a:t>For the classifier type, we trained 2 model, one with 5 labels and one with 3 labels.</a:t>
            </a:r>
            <a:endParaRPr>
              <a:solidFill>
                <a:srgbClr val="3796BF"/>
              </a:solidFill>
              <a:highlight>
                <a:srgbClr val="FFFFFF"/>
              </a:highlight>
            </a:endParaRPr>
          </a:p>
        </p:txBody>
      </p:sp>
      <p:pic>
        <p:nvPicPr>
          <p:cNvPr id="315" name="Shape 315"/>
          <p:cNvPicPr preferRelativeResize="0"/>
          <p:nvPr/>
        </p:nvPicPr>
        <p:blipFill>
          <a:blip r:embed="rId3">
            <a:alphaModFix/>
          </a:blip>
          <a:stretch>
            <a:fillRect/>
          </a:stretch>
        </p:blipFill>
        <p:spPr>
          <a:xfrm>
            <a:off x="63050" y="1178875"/>
            <a:ext cx="2565992" cy="1716950"/>
          </a:xfrm>
          <a:prstGeom prst="rect">
            <a:avLst/>
          </a:prstGeom>
          <a:noFill/>
          <a:ln>
            <a:noFill/>
          </a:ln>
        </p:spPr>
      </p:pic>
      <p:pic>
        <p:nvPicPr>
          <p:cNvPr id="316" name="Shape 316"/>
          <p:cNvPicPr preferRelativeResize="0"/>
          <p:nvPr/>
        </p:nvPicPr>
        <p:blipFill>
          <a:blip r:embed="rId4">
            <a:alphaModFix/>
          </a:blip>
          <a:stretch>
            <a:fillRect/>
          </a:stretch>
        </p:blipFill>
        <p:spPr>
          <a:xfrm>
            <a:off x="152400" y="3121750"/>
            <a:ext cx="4617655" cy="19428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Shape 321"/>
          <p:cNvSpPr txBox="1">
            <a:spLocks noGrp="1"/>
          </p:cNvSpPr>
          <p:nvPr>
            <p:ph type="title"/>
          </p:nvPr>
        </p:nvSpPr>
        <p:spPr>
          <a:xfrm>
            <a:off x="2203625" y="60850"/>
            <a:ext cx="5760300" cy="6807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MODEL DESCRIPTION </a:t>
            </a:r>
            <a:endParaRPr/>
          </a:p>
        </p:txBody>
      </p:sp>
      <p:sp>
        <p:nvSpPr>
          <p:cNvPr id="322" name="Shape 322"/>
          <p:cNvSpPr txBox="1"/>
          <p:nvPr/>
        </p:nvSpPr>
        <p:spPr>
          <a:xfrm>
            <a:off x="2203625" y="741538"/>
            <a:ext cx="3496500" cy="38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b="1">
                <a:solidFill>
                  <a:srgbClr val="3796BF"/>
                </a:solidFill>
              </a:rPr>
              <a:t>Dense Neural Network </a:t>
            </a:r>
            <a:endParaRPr b="1">
              <a:solidFill>
                <a:srgbClr val="3796BF"/>
              </a:solidFill>
            </a:endParaRPr>
          </a:p>
        </p:txBody>
      </p:sp>
      <p:sp>
        <p:nvSpPr>
          <p:cNvPr id="323" name="Shape 323"/>
          <p:cNvSpPr txBox="1"/>
          <p:nvPr/>
        </p:nvSpPr>
        <p:spPr>
          <a:xfrm>
            <a:off x="4998450" y="741550"/>
            <a:ext cx="3548100" cy="2380200"/>
          </a:xfrm>
          <a:prstGeom prst="rect">
            <a:avLst/>
          </a:prstGeom>
          <a:noFill/>
          <a:ln>
            <a:noFill/>
          </a:ln>
        </p:spPr>
        <p:txBody>
          <a:bodyPr spcFirstLastPara="1" wrap="square" lIns="91425" tIns="91425" rIns="91425" bIns="91425" anchor="t" anchorCtr="0">
            <a:noAutofit/>
          </a:bodyPr>
          <a:lstStyle/>
          <a:p>
            <a:pPr marL="457200" lvl="0" indent="-317500" rtl="0">
              <a:spcBef>
                <a:spcPts val="0"/>
              </a:spcBef>
              <a:spcAft>
                <a:spcPts val="0"/>
              </a:spcAft>
              <a:buClr>
                <a:srgbClr val="3796BF"/>
              </a:buClr>
              <a:buSzPts val="1400"/>
              <a:buChar char="●"/>
            </a:pPr>
            <a:r>
              <a:rPr lang="en">
                <a:solidFill>
                  <a:srgbClr val="3796BF"/>
                </a:solidFill>
                <a:highlight>
                  <a:srgbClr val="FFFFFF"/>
                </a:highlight>
              </a:rPr>
              <a:t>The Dense Neural Network model we trained comprised of three hidden layers. </a:t>
            </a:r>
            <a:endParaRPr>
              <a:solidFill>
                <a:srgbClr val="3796BF"/>
              </a:solidFill>
              <a:highlight>
                <a:srgbClr val="FFFFFF"/>
              </a:highlight>
            </a:endParaRPr>
          </a:p>
          <a:p>
            <a:pPr marL="457200" lvl="0" indent="-317500" rtl="0">
              <a:spcBef>
                <a:spcPts val="0"/>
              </a:spcBef>
              <a:spcAft>
                <a:spcPts val="0"/>
              </a:spcAft>
              <a:buClr>
                <a:srgbClr val="3796BF"/>
              </a:buClr>
              <a:buSzPts val="1400"/>
              <a:buChar char="●"/>
            </a:pPr>
            <a:r>
              <a:rPr lang="en">
                <a:solidFill>
                  <a:srgbClr val="3796BF"/>
                </a:solidFill>
                <a:highlight>
                  <a:srgbClr val="FFFFFF"/>
                </a:highlight>
              </a:rPr>
              <a:t>The layers had 500, 300 and 100 neurons each and we used ‘tanh’ as the activation function.</a:t>
            </a:r>
            <a:endParaRPr>
              <a:solidFill>
                <a:srgbClr val="3796BF"/>
              </a:solidFill>
              <a:highlight>
                <a:srgbClr val="FFFFFF"/>
              </a:highlight>
            </a:endParaRPr>
          </a:p>
          <a:p>
            <a:pPr marL="457200" lvl="0" indent="-317500" rtl="0">
              <a:spcBef>
                <a:spcPts val="0"/>
              </a:spcBef>
              <a:spcAft>
                <a:spcPts val="0"/>
              </a:spcAft>
              <a:buClr>
                <a:srgbClr val="3796BF"/>
              </a:buClr>
              <a:buSzPts val="1400"/>
              <a:buChar char="●"/>
            </a:pPr>
            <a:r>
              <a:rPr lang="en">
                <a:solidFill>
                  <a:srgbClr val="3796BF"/>
                </a:solidFill>
                <a:highlight>
                  <a:srgbClr val="FFFFFF"/>
                </a:highlight>
              </a:rPr>
              <a:t>Loss function used was ‘RMSE’</a:t>
            </a:r>
            <a:endParaRPr>
              <a:solidFill>
                <a:srgbClr val="3796BF"/>
              </a:solidFill>
              <a:highlight>
                <a:srgbClr val="FFFFFF"/>
              </a:highlight>
            </a:endParaRPr>
          </a:p>
          <a:p>
            <a:pPr marL="457200" lvl="0" indent="-317500" rtl="0">
              <a:spcBef>
                <a:spcPts val="0"/>
              </a:spcBef>
              <a:spcAft>
                <a:spcPts val="0"/>
              </a:spcAft>
              <a:buClr>
                <a:srgbClr val="3796BF"/>
              </a:buClr>
              <a:buSzPts val="1400"/>
              <a:buChar char="●"/>
            </a:pPr>
            <a:r>
              <a:rPr lang="en">
                <a:solidFill>
                  <a:srgbClr val="3796BF"/>
                </a:solidFill>
                <a:highlight>
                  <a:srgbClr val="FFFFFF"/>
                </a:highlight>
              </a:rPr>
              <a:t>Trained the model in batches of 100, running it for 2000 iterations.</a:t>
            </a:r>
            <a:endParaRPr>
              <a:solidFill>
                <a:srgbClr val="3796BF"/>
              </a:solidFill>
              <a:highlight>
                <a:srgbClr val="FFFFFF"/>
              </a:highlight>
            </a:endParaRPr>
          </a:p>
        </p:txBody>
      </p:sp>
      <p:pic>
        <p:nvPicPr>
          <p:cNvPr id="324" name="Shape 324"/>
          <p:cNvPicPr preferRelativeResize="0"/>
          <p:nvPr/>
        </p:nvPicPr>
        <p:blipFill>
          <a:blip r:embed="rId3">
            <a:alphaModFix/>
          </a:blip>
          <a:stretch>
            <a:fillRect/>
          </a:stretch>
        </p:blipFill>
        <p:spPr>
          <a:xfrm>
            <a:off x="0" y="1337524"/>
            <a:ext cx="5155750" cy="34686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Shape 329"/>
          <p:cNvSpPr txBox="1">
            <a:spLocks noGrp="1"/>
          </p:cNvSpPr>
          <p:nvPr>
            <p:ph type="ctrTitle" idx="4294967295"/>
          </p:nvPr>
        </p:nvSpPr>
        <p:spPr>
          <a:xfrm>
            <a:off x="685800" y="952800"/>
            <a:ext cx="4823400" cy="89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a:solidFill>
                  <a:srgbClr val="81D1EC"/>
                </a:solidFill>
              </a:rPr>
              <a:t>Definition of Accuracy </a:t>
            </a:r>
            <a:endParaRPr sz="3600">
              <a:solidFill>
                <a:srgbClr val="81D1EC"/>
              </a:solidFill>
            </a:endParaRPr>
          </a:p>
        </p:txBody>
      </p:sp>
      <p:sp>
        <p:nvSpPr>
          <p:cNvPr id="330" name="Shape 330"/>
          <p:cNvSpPr txBox="1">
            <a:spLocks noGrp="1"/>
          </p:cNvSpPr>
          <p:nvPr>
            <p:ph type="subTitle" idx="4294967295"/>
          </p:nvPr>
        </p:nvSpPr>
        <p:spPr>
          <a:xfrm>
            <a:off x="685800" y="1563708"/>
            <a:ext cx="3023100" cy="4632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2400">
                <a:solidFill>
                  <a:srgbClr val="81D1EC"/>
                </a:solidFill>
              </a:rPr>
              <a:t>Of Regression</a:t>
            </a:r>
            <a:endParaRPr sz="2400">
              <a:solidFill>
                <a:srgbClr val="81D1EC"/>
              </a:solidFill>
            </a:endParaRPr>
          </a:p>
        </p:txBody>
      </p:sp>
      <p:sp>
        <p:nvSpPr>
          <p:cNvPr id="331" name="Shape 331"/>
          <p:cNvSpPr txBox="1">
            <a:spLocks noGrp="1"/>
          </p:cNvSpPr>
          <p:nvPr>
            <p:ph type="ctrTitle" idx="4294967295"/>
          </p:nvPr>
        </p:nvSpPr>
        <p:spPr>
          <a:xfrm>
            <a:off x="2438050" y="3720368"/>
            <a:ext cx="3023100" cy="89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a:t>Accurate</a:t>
            </a:r>
            <a:endParaRPr sz="3600"/>
          </a:p>
        </p:txBody>
      </p:sp>
      <p:sp>
        <p:nvSpPr>
          <p:cNvPr id="332" name="Shape 332"/>
          <p:cNvSpPr txBox="1">
            <a:spLocks noGrp="1"/>
          </p:cNvSpPr>
          <p:nvPr>
            <p:ph type="ctrTitle" idx="4294967295"/>
          </p:nvPr>
        </p:nvSpPr>
        <p:spPr>
          <a:xfrm>
            <a:off x="1429600" y="2026900"/>
            <a:ext cx="5040000" cy="89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rgbClr val="4BB5D9"/>
                </a:solidFill>
              </a:rPr>
              <a:t>We use confidence interval ß</a:t>
            </a:r>
            <a:endParaRPr>
              <a:solidFill>
                <a:srgbClr val="4BB5D9"/>
              </a:solidFill>
            </a:endParaRPr>
          </a:p>
        </p:txBody>
      </p:sp>
      <p:sp>
        <p:nvSpPr>
          <p:cNvPr id="333" name="Shape 333"/>
          <p:cNvSpPr txBox="1">
            <a:spLocks noGrp="1"/>
          </p:cNvSpPr>
          <p:nvPr>
            <p:ph type="subTitle" idx="4294967295"/>
          </p:nvPr>
        </p:nvSpPr>
        <p:spPr>
          <a:xfrm>
            <a:off x="1512800" y="3020150"/>
            <a:ext cx="5190900" cy="4632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2400">
                <a:solidFill>
                  <a:srgbClr val="4BB5D9"/>
                </a:solidFill>
              </a:rPr>
              <a:t>|prediction - actual|&lt;ß*actual</a:t>
            </a:r>
            <a:endParaRPr sz="2400">
              <a:solidFill>
                <a:srgbClr val="4BB5D9"/>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Shape 338"/>
          <p:cNvSpPr txBox="1">
            <a:spLocks noGrp="1"/>
          </p:cNvSpPr>
          <p:nvPr>
            <p:ph type="title"/>
          </p:nvPr>
        </p:nvSpPr>
        <p:spPr>
          <a:xfrm>
            <a:off x="1031425" y="1149725"/>
            <a:ext cx="5760300" cy="6807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Accuracy Change along our path</a:t>
            </a:r>
            <a:endParaRPr/>
          </a:p>
        </p:txBody>
      </p:sp>
      <p:sp>
        <p:nvSpPr>
          <p:cNvPr id="339" name="Shape 339"/>
          <p:cNvSpPr/>
          <p:nvPr/>
        </p:nvSpPr>
        <p:spPr>
          <a:xfrm>
            <a:off x="360467" y="2363075"/>
            <a:ext cx="2191500" cy="1852200"/>
          </a:xfrm>
          <a:prstGeom prst="homePlate">
            <a:avLst>
              <a:gd name="adj" fmla="val 30129"/>
            </a:avLst>
          </a:prstGeom>
          <a:solidFill>
            <a:srgbClr val="81D1E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oboto Condensed"/>
                <a:ea typeface="Roboto Condensed"/>
                <a:cs typeface="Roboto Condensed"/>
                <a:sym typeface="Roboto Condensed"/>
              </a:rPr>
              <a:t>Old Data</a:t>
            </a:r>
            <a:endParaRPr>
              <a:solidFill>
                <a:srgbClr val="FFFFFF"/>
              </a:solidFill>
              <a:latin typeface="Roboto Condensed"/>
              <a:ea typeface="Roboto Condensed"/>
              <a:cs typeface="Roboto Condensed"/>
              <a:sym typeface="Roboto Condensed"/>
            </a:endParaRPr>
          </a:p>
          <a:p>
            <a:pPr marL="0" lvl="0" indent="0" algn="ctr" rtl="0">
              <a:spcBef>
                <a:spcPts val="0"/>
              </a:spcBef>
              <a:spcAft>
                <a:spcPts val="0"/>
              </a:spcAft>
              <a:buNone/>
            </a:pPr>
            <a:r>
              <a:rPr lang="en">
                <a:solidFill>
                  <a:srgbClr val="FFFFFF"/>
                </a:solidFill>
                <a:latin typeface="Roboto Condensed"/>
                <a:ea typeface="Roboto Condensed"/>
                <a:cs typeface="Roboto Condensed"/>
                <a:sym typeface="Roboto Condensed"/>
              </a:rPr>
              <a:t>ß=15%</a:t>
            </a:r>
            <a:endParaRPr>
              <a:solidFill>
                <a:srgbClr val="FFFFFF"/>
              </a:solidFill>
              <a:latin typeface="Roboto Condensed"/>
              <a:ea typeface="Roboto Condensed"/>
              <a:cs typeface="Roboto Condensed"/>
              <a:sym typeface="Roboto Condensed"/>
            </a:endParaRPr>
          </a:p>
          <a:p>
            <a:pPr marL="0" lvl="0" indent="0" algn="ctr" rtl="0">
              <a:spcBef>
                <a:spcPts val="0"/>
              </a:spcBef>
              <a:spcAft>
                <a:spcPts val="0"/>
              </a:spcAft>
              <a:buNone/>
            </a:pPr>
            <a:r>
              <a:rPr lang="en">
                <a:solidFill>
                  <a:srgbClr val="FFFFFF"/>
                </a:solidFill>
                <a:latin typeface="Roboto Condensed"/>
                <a:ea typeface="Roboto Condensed"/>
                <a:cs typeface="Roboto Condensed"/>
                <a:sym typeface="Roboto Condensed"/>
              </a:rPr>
              <a:t>Accuracy 30%</a:t>
            </a:r>
            <a:endParaRPr>
              <a:solidFill>
                <a:srgbClr val="FFFFFF"/>
              </a:solidFill>
              <a:latin typeface="Roboto Condensed"/>
              <a:ea typeface="Roboto Condensed"/>
              <a:cs typeface="Roboto Condensed"/>
              <a:sym typeface="Roboto Condensed"/>
            </a:endParaRPr>
          </a:p>
          <a:p>
            <a:pPr marL="0" lvl="0" indent="0" algn="ctr" rtl="0">
              <a:spcBef>
                <a:spcPts val="0"/>
              </a:spcBef>
              <a:spcAft>
                <a:spcPts val="0"/>
              </a:spcAft>
              <a:buNone/>
            </a:pPr>
            <a:r>
              <a:rPr lang="en">
                <a:solidFill>
                  <a:srgbClr val="FFFFFF"/>
                </a:solidFill>
                <a:latin typeface="Roboto Condensed"/>
                <a:ea typeface="Roboto Condensed"/>
                <a:cs typeface="Roboto Condensed"/>
                <a:sym typeface="Roboto Condensed"/>
              </a:rPr>
              <a:t>Both DNN &amp; RFR</a:t>
            </a:r>
            <a:endParaRPr>
              <a:solidFill>
                <a:srgbClr val="FFFFFF"/>
              </a:solidFill>
              <a:latin typeface="Roboto Condensed"/>
              <a:ea typeface="Roboto Condensed"/>
              <a:cs typeface="Roboto Condensed"/>
              <a:sym typeface="Roboto Condensed"/>
            </a:endParaRPr>
          </a:p>
          <a:p>
            <a:pPr marL="0" lvl="0" indent="0" algn="ctr">
              <a:spcBef>
                <a:spcPts val="0"/>
              </a:spcBef>
              <a:spcAft>
                <a:spcPts val="0"/>
              </a:spcAft>
              <a:buNone/>
            </a:pPr>
            <a:endParaRPr>
              <a:solidFill>
                <a:srgbClr val="FFFFFF"/>
              </a:solidFill>
              <a:latin typeface="Roboto Condensed"/>
              <a:ea typeface="Roboto Condensed"/>
              <a:cs typeface="Roboto Condensed"/>
              <a:sym typeface="Roboto Condensed"/>
            </a:endParaRPr>
          </a:p>
        </p:txBody>
      </p:sp>
      <p:sp>
        <p:nvSpPr>
          <p:cNvPr id="340" name="Shape 340"/>
          <p:cNvSpPr/>
          <p:nvPr/>
        </p:nvSpPr>
        <p:spPr>
          <a:xfrm>
            <a:off x="2108704" y="2363075"/>
            <a:ext cx="2233800" cy="1852200"/>
          </a:xfrm>
          <a:prstGeom prst="chevron">
            <a:avLst>
              <a:gd name="adj" fmla="val 29853"/>
            </a:avLst>
          </a:prstGeom>
          <a:solidFill>
            <a:srgbClr val="4BB5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oboto Condensed"/>
                <a:ea typeface="Roboto Condensed"/>
                <a:cs typeface="Roboto Condensed"/>
                <a:sym typeface="Roboto Condensed"/>
              </a:rPr>
              <a:t>New Data</a:t>
            </a:r>
            <a:endParaRPr>
              <a:solidFill>
                <a:srgbClr val="FFFFFF"/>
              </a:solidFill>
              <a:latin typeface="Roboto Condensed"/>
              <a:ea typeface="Roboto Condensed"/>
              <a:cs typeface="Roboto Condensed"/>
              <a:sym typeface="Roboto Condensed"/>
            </a:endParaRPr>
          </a:p>
          <a:p>
            <a:pPr marL="0" lvl="0" indent="0" algn="ctr" rtl="0">
              <a:spcBef>
                <a:spcPts val="0"/>
              </a:spcBef>
              <a:spcAft>
                <a:spcPts val="0"/>
              </a:spcAft>
              <a:buNone/>
            </a:pPr>
            <a:r>
              <a:rPr lang="en">
                <a:solidFill>
                  <a:srgbClr val="FFFFFF"/>
                </a:solidFill>
                <a:latin typeface="Roboto Condensed"/>
                <a:ea typeface="Roboto Condensed"/>
                <a:cs typeface="Roboto Condensed"/>
                <a:sym typeface="Roboto Condensed"/>
              </a:rPr>
              <a:t>ß=15%</a:t>
            </a:r>
            <a:endParaRPr>
              <a:solidFill>
                <a:srgbClr val="FFFFFF"/>
              </a:solidFill>
              <a:latin typeface="Roboto Condensed"/>
              <a:ea typeface="Roboto Condensed"/>
              <a:cs typeface="Roboto Condensed"/>
              <a:sym typeface="Roboto Condensed"/>
            </a:endParaRPr>
          </a:p>
          <a:p>
            <a:pPr marL="0" lvl="0" indent="0" algn="ctr" rtl="0">
              <a:spcBef>
                <a:spcPts val="0"/>
              </a:spcBef>
              <a:spcAft>
                <a:spcPts val="0"/>
              </a:spcAft>
              <a:buNone/>
            </a:pPr>
            <a:r>
              <a:rPr lang="en">
                <a:solidFill>
                  <a:srgbClr val="FFFFFF"/>
                </a:solidFill>
                <a:latin typeface="Roboto Condensed"/>
                <a:ea typeface="Roboto Condensed"/>
                <a:cs typeface="Roboto Condensed"/>
                <a:sym typeface="Roboto Condensed"/>
              </a:rPr>
              <a:t>Accuracy 55%</a:t>
            </a:r>
            <a:endParaRPr>
              <a:solidFill>
                <a:srgbClr val="FFFFFF"/>
              </a:solidFill>
              <a:latin typeface="Roboto Condensed"/>
              <a:ea typeface="Roboto Condensed"/>
              <a:cs typeface="Roboto Condensed"/>
              <a:sym typeface="Roboto Condensed"/>
            </a:endParaRPr>
          </a:p>
          <a:p>
            <a:pPr marL="0" lvl="0" indent="0" algn="ctr">
              <a:spcBef>
                <a:spcPts val="0"/>
              </a:spcBef>
              <a:spcAft>
                <a:spcPts val="0"/>
              </a:spcAft>
              <a:buNone/>
            </a:pPr>
            <a:r>
              <a:rPr lang="en">
                <a:solidFill>
                  <a:srgbClr val="FFFFFF"/>
                </a:solidFill>
                <a:latin typeface="Roboto Condensed"/>
                <a:ea typeface="Roboto Condensed"/>
                <a:cs typeface="Roboto Condensed"/>
                <a:sym typeface="Roboto Condensed"/>
              </a:rPr>
              <a:t>DNN</a:t>
            </a:r>
            <a:endParaRPr>
              <a:solidFill>
                <a:srgbClr val="FFFFFF"/>
              </a:solidFill>
              <a:latin typeface="Roboto Condensed"/>
              <a:ea typeface="Roboto Condensed"/>
              <a:cs typeface="Roboto Condensed"/>
              <a:sym typeface="Roboto Condensed"/>
            </a:endParaRPr>
          </a:p>
        </p:txBody>
      </p:sp>
      <p:sp>
        <p:nvSpPr>
          <p:cNvPr id="341" name="Shape 341"/>
          <p:cNvSpPr/>
          <p:nvPr/>
        </p:nvSpPr>
        <p:spPr>
          <a:xfrm>
            <a:off x="3899088" y="2363075"/>
            <a:ext cx="2233800" cy="1852200"/>
          </a:xfrm>
          <a:prstGeom prst="chevron">
            <a:avLst>
              <a:gd name="adj" fmla="val 29853"/>
            </a:avLst>
          </a:prstGeom>
          <a:solidFill>
            <a:srgbClr val="3796B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oboto Condensed"/>
                <a:ea typeface="Roboto Condensed"/>
                <a:cs typeface="Roboto Condensed"/>
                <a:sym typeface="Roboto Condensed"/>
              </a:rPr>
              <a:t>New Data</a:t>
            </a:r>
            <a:endParaRPr>
              <a:solidFill>
                <a:srgbClr val="FFFFFF"/>
              </a:solidFill>
              <a:latin typeface="Roboto Condensed"/>
              <a:ea typeface="Roboto Condensed"/>
              <a:cs typeface="Roboto Condensed"/>
              <a:sym typeface="Roboto Condensed"/>
            </a:endParaRPr>
          </a:p>
          <a:p>
            <a:pPr marL="0" lvl="0" indent="0" algn="ctr" rtl="0">
              <a:spcBef>
                <a:spcPts val="0"/>
              </a:spcBef>
              <a:spcAft>
                <a:spcPts val="0"/>
              </a:spcAft>
              <a:buNone/>
            </a:pPr>
            <a:r>
              <a:rPr lang="en">
                <a:solidFill>
                  <a:srgbClr val="FFFFFF"/>
                </a:solidFill>
                <a:latin typeface="Roboto Condensed"/>
                <a:ea typeface="Roboto Condensed"/>
                <a:cs typeface="Roboto Condensed"/>
                <a:sym typeface="Roboto Condensed"/>
              </a:rPr>
              <a:t>ß=15%</a:t>
            </a:r>
            <a:endParaRPr>
              <a:solidFill>
                <a:srgbClr val="FFFFFF"/>
              </a:solidFill>
              <a:latin typeface="Roboto Condensed"/>
              <a:ea typeface="Roboto Condensed"/>
              <a:cs typeface="Roboto Condensed"/>
              <a:sym typeface="Roboto Condensed"/>
            </a:endParaRPr>
          </a:p>
          <a:p>
            <a:pPr marL="0" lvl="0" indent="0" algn="ctr" rtl="0">
              <a:spcBef>
                <a:spcPts val="0"/>
              </a:spcBef>
              <a:spcAft>
                <a:spcPts val="0"/>
              </a:spcAft>
              <a:buNone/>
            </a:pPr>
            <a:r>
              <a:rPr lang="en">
                <a:solidFill>
                  <a:srgbClr val="FFFFFF"/>
                </a:solidFill>
                <a:latin typeface="Roboto Condensed"/>
                <a:ea typeface="Roboto Condensed"/>
                <a:cs typeface="Roboto Condensed"/>
                <a:sym typeface="Roboto Condensed"/>
              </a:rPr>
              <a:t>Accuracy</a:t>
            </a:r>
            <a:endParaRPr>
              <a:solidFill>
                <a:srgbClr val="FFFFFF"/>
              </a:solidFill>
              <a:latin typeface="Roboto Condensed"/>
              <a:ea typeface="Roboto Condensed"/>
              <a:cs typeface="Roboto Condensed"/>
              <a:sym typeface="Roboto Condensed"/>
            </a:endParaRPr>
          </a:p>
          <a:p>
            <a:pPr marL="0" lvl="0" indent="0" algn="ctr" rtl="0">
              <a:spcBef>
                <a:spcPts val="0"/>
              </a:spcBef>
              <a:spcAft>
                <a:spcPts val="0"/>
              </a:spcAft>
              <a:buNone/>
            </a:pPr>
            <a:r>
              <a:rPr lang="en">
                <a:solidFill>
                  <a:srgbClr val="FFFFFF"/>
                </a:solidFill>
                <a:latin typeface="Roboto Condensed"/>
                <a:ea typeface="Roboto Condensed"/>
                <a:cs typeface="Roboto Condensed"/>
                <a:sym typeface="Roboto Condensed"/>
              </a:rPr>
              <a:t>66%</a:t>
            </a:r>
            <a:endParaRPr>
              <a:solidFill>
                <a:srgbClr val="FFFFFF"/>
              </a:solidFill>
              <a:latin typeface="Roboto Condensed"/>
              <a:ea typeface="Roboto Condensed"/>
              <a:cs typeface="Roboto Condensed"/>
              <a:sym typeface="Roboto Condensed"/>
            </a:endParaRPr>
          </a:p>
          <a:p>
            <a:pPr marL="0" lvl="0" indent="0" algn="ctr">
              <a:spcBef>
                <a:spcPts val="0"/>
              </a:spcBef>
              <a:spcAft>
                <a:spcPts val="0"/>
              </a:spcAft>
              <a:buNone/>
            </a:pPr>
            <a:r>
              <a:rPr lang="en">
                <a:solidFill>
                  <a:srgbClr val="FFFFFF"/>
                </a:solidFill>
                <a:latin typeface="Roboto Condensed"/>
                <a:ea typeface="Roboto Condensed"/>
                <a:cs typeface="Roboto Condensed"/>
                <a:sym typeface="Roboto Condensed"/>
              </a:rPr>
              <a:t>RFR</a:t>
            </a:r>
            <a:endParaRPr>
              <a:solidFill>
                <a:srgbClr val="FFFFFF"/>
              </a:solidFill>
              <a:latin typeface="Roboto Condensed"/>
              <a:ea typeface="Roboto Condensed"/>
              <a:cs typeface="Roboto Condensed"/>
              <a:sym typeface="Roboto Condensed"/>
            </a:endParaRPr>
          </a:p>
        </p:txBody>
      </p:sp>
      <p:sp>
        <p:nvSpPr>
          <p:cNvPr id="342" name="Shape 342"/>
          <p:cNvSpPr/>
          <p:nvPr/>
        </p:nvSpPr>
        <p:spPr>
          <a:xfrm>
            <a:off x="5728138" y="2363075"/>
            <a:ext cx="2233800" cy="1852200"/>
          </a:xfrm>
          <a:prstGeom prst="chevron">
            <a:avLst>
              <a:gd name="adj" fmla="val 29853"/>
            </a:avLst>
          </a:prstGeom>
          <a:solidFill>
            <a:srgbClr val="3796B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oboto Condensed"/>
                <a:ea typeface="Roboto Condensed"/>
                <a:cs typeface="Roboto Condensed"/>
                <a:sym typeface="Roboto Condensed"/>
              </a:rPr>
              <a:t>New Data</a:t>
            </a:r>
            <a:endParaRPr>
              <a:solidFill>
                <a:srgbClr val="FFFFFF"/>
              </a:solidFill>
              <a:latin typeface="Roboto Condensed"/>
              <a:ea typeface="Roboto Condensed"/>
              <a:cs typeface="Roboto Condensed"/>
              <a:sym typeface="Roboto Condensed"/>
            </a:endParaRPr>
          </a:p>
          <a:p>
            <a:pPr marL="0" lvl="0" indent="0" algn="ctr" rtl="0">
              <a:spcBef>
                <a:spcPts val="0"/>
              </a:spcBef>
              <a:spcAft>
                <a:spcPts val="0"/>
              </a:spcAft>
              <a:buNone/>
            </a:pPr>
            <a:r>
              <a:rPr lang="en">
                <a:solidFill>
                  <a:srgbClr val="FFFFFF"/>
                </a:solidFill>
                <a:latin typeface="Roboto Condensed"/>
                <a:ea typeface="Roboto Condensed"/>
                <a:cs typeface="Roboto Condensed"/>
                <a:sym typeface="Roboto Condensed"/>
              </a:rPr>
              <a:t>Accuracy</a:t>
            </a:r>
            <a:endParaRPr>
              <a:solidFill>
                <a:srgbClr val="FFFFFF"/>
              </a:solidFill>
              <a:latin typeface="Roboto Condensed"/>
              <a:ea typeface="Roboto Condensed"/>
              <a:cs typeface="Roboto Condensed"/>
              <a:sym typeface="Roboto Condensed"/>
            </a:endParaRPr>
          </a:p>
          <a:p>
            <a:pPr marL="0" lvl="0" indent="0" algn="ctr" rtl="0">
              <a:spcBef>
                <a:spcPts val="0"/>
              </a:spcBef>
              <a:spcAft>
                <a:spcPts val="0"/>
              </a:spcAft>
              <a:buNone/>
            </a:pPr>
            <a:r>
              <a:rPr lang="en" sz="1000">
                <a:solidFill>
                  <a:srgbClr val="FFFFFF"/>
                </a:solidFill>
                <a:latin typeface="Roboto Condensed"/>
                <a:ea typeface="Roboto Condensed"/>
                <a:cs typeface="Roboto Condensed"/>
                <a:sym typeface="Roboto Condensed"/>
              </a:rPr>
              <a:t>75% with 5 labels</a:t>
            </a:r>
            <a:endParaRPr sz="1000">
              <a:solidFill>
                <a:srgbClr val="FFFFFF"/>
              </a:solidFill>
              <a:latin typeface="Roboto Condensed"/>
              <a:ea typeface="Roboto Condensed"/>
              <a:cs typeface="Roboto Condensed"/>
              <a:sym typeface="Roboto Condensed"/>
            </a:endParaRPr>
          </a:p>
          <a:p>
            <a:pPr marL="0" lvl="0" indent="0" algn="ctr" rtl="0">
              <a:spcBef>
                <a:spcPts val="0"/>
              </a:spcBef>
              <a:spcAft>
                <a:spcPts val="0"/>
              </a:spcAft>
              <a:buNone/>
            </a:pPr>
            <a:r>
              <a:rPr lang="en" sz="1000">
                <a:solidFill>
                  <a:srgbClr val="FFFFFF"/>
                </a:solidFill>
                <a:latin typeface="Roboto Condensed"/>
                <a:ea typeface="Roboto Condensed"/>
                <a:cs typeface="Roboto Condensed"/>
                <a:sym typeface="Roboto Condensed"/>
              </a:rPr>
              <a:t>85% with 3 labels</a:t>
            </a:r>
            <a:endParaRPr sz="1000">
              <a:solidFill>
                <a:srgbClr val="FFFFFF"/>
              </a:solidFill>
              <a:latin typeface="Roboto Condensed"/>
              <a:ea typeface="Roboto Condensed"/>
              <a:cs typeface="Roboto Condensed"/>
              <a:sym typeface="Roboto Condensed"/>
            </a:endParaRPr>
          </a:p>
          <a:p>
            <a:pPr marL="0" lvl="0" indent="0" algn="ctr" rtl="0">
              <a:spcBef>
                <a:spcPts val="0"/>
              </a:spcBef>
              <a:spcAft>
                <a:spcPts val="0"/>
              </a:spcAft>
              <a:buNone/>
            </a:pPr>
            <a:r>
              <a:rPr lang="en">
                <a:solidFill>
                  <a:srgbClr val="FFFFFF"/>
                </a:solidFill>
                <a:latin typeface="Roboto Condensed"/>
                <a:ea typeface="Roboto Condensed"/>
                <a:cs typeface="Roboto Condensed"/>
                <a:sym typeface="Roboto Condensed"/>
              </a:rPr>
              <a:t>RFC</a:t>
            </a:r>
            <a:endParaRPr>
              <a:solidFill>
                <a:srgbClr val="FFFFFF"/>
              </a:solidFill>
              <a:latin typeface="Roboto Condensed"/>
              <a:ea typeface="Roboto Condensed"/>
              <a:cs typeface="Roboto Condensed"/>
              <a:sym typeface="Roboto Condense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pic>
        <p:nvPicPr>
          <p:cNvPr id="347" name="Shape 347" title="图表"/>
          <p:cNvPicPr preferRelativeResize="0"/>
          <p:nvPr/>
        </p:nvPicPr>
        <p:blipFill>
          <a:blip r:embed="rId3">
            <a:alphaModFix/>
          </a:blip>
          <a:stretch>
            <a:fillRect/>
          </a:stretch>
        </p:blipFill>
        <p:spPr>
          <a:xfrm>
            <a:off x="1280074" y="473900"/>
            <a:ext cx="6583851" cy="4071000"/>
          </a:xfrm>
          <a:prstGeom prst="rect">
            <a:avLst/>
          </a:prstGeom>
          <a:noFill/>
          <a:ln>
            <a:noFill/>
          </a:ln>
        </p:spPr>
      </p:pic>
      <p:sp>
        <p:nvSpPr>
          <p:cNvPr id="348" name="Shape 348"/>
          <p:cNvSpPr txBox="1"/>
          <p:nvPr/>
        </p:nvSpPr>
        <p:spPr>
          <a:xfrm>
            <a:off x="3051900" y="4416900"/>
            <a:ext cx="3040200" cy="3060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Clr>
                <a:schemeClr val="dk1"/>
              </a:buClr>
              <a:buSzPts val="1100"/>
              <a:buFont typeface="Arial"/>
              <a:buNone/>
            </a:pPr>
            <a:r>
              <a:rPr lang="en" sz="3000" b="1">
                <a:solidFill>
                  <a:srgbClr val="4BB5D9"/>
                </a:solidFill>
                <a:latin typeface="Oswald"/>
                <a:ea typeface="Oswald"/>
                <a:cs typeface="Oswald"/>
                <a:sym typeface="Oswald"/>
              </a:rPr>
              <a:t>ß</a:t>
            </a:r>
            <a:endParaRPr/>
          </a:p>
        </p:txBody>
      </p:sp>
      <p:sp>
        <p:nvSpPr>
          <p:cNvPr id="349" name="Shape 349"/>
          <p:cNvSpPr txBox="1"/>
          <p:nvPr/>
        </p:nvSpPr>
        <p:spPr>
          <a:xfrm rot="-5400000">
            <a:off x="282575" y="2256300"/>
            <a:ext cx="1663500" cy="6309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pPr>
            <a:r>
              <a:rPr lang="en" sz="1800">
                <a:solidFill>
                  <a:srgbClr val="3796BF"/>
                </a:solidFill>
              </a:rPr>
              <a:t>Accuracy</a:t>
            </a:r>
            <a:endParaRPr sz="1800">
              <a:solidFill>
                <a:srgbClr val="3796B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pic>
        <p:nvPicPr>
          <p:cNvPr id="354" name="Shape 354"/>
          <p:cNvPicPr preferRelativeResize="0"/>
          <p:nvPr/>
        </p:nvPicPr>
        <p:blipFill>
          <a:blip r:embed="rId3">
            <a:alphaModFix/>
          </a:blip>
          <a:stretch>
            <a:fillRect/>
          </a:stretch>
        </p:blipFill>
        <p:spPr>
          <a:xfrm>
            <a:off x="1422075" y="502225"/>
            <a:ext cx="5915651" cy="3720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Shape 359"/>
          <p:cNvSpPr txBox="1">
            <a:spLocks noGrp="1"/>
          </p:cNvSpPr>
          <p:nvPr>
            <p:ph type="body" idx="1"/>
          </p:nvPr>
        </p:nvSpPr>
        <p:spPr>
          <a:xfrm>
            <a:off x="1097775" y="4025300"/>
            <a:ext cx="6948600" cy="519600"/>
          </a:xfrm>
          <a:prstGeom prst="rect">
            <a:avLst/>
          </a:prstGeom>
        </p:spPr>
        <p:txBody>
          <a:bodyPr spcFirstLastPara="1" wrap="square" lIns="91425" tIns="91425" rIns="91425" bIns="91425" anchor="t" anchorCtr="0">
            <a:noAutofit/>
          </a:bodyPr>
          <a:lstStyle/>
          <a:p>
            <a:pPr marL="0" lvl="0" indent="0">
              <a:spcBef>
                <a:spcPts val="360"/>
              </a:spcBef>
              <a:spcAft>
                <a:spcPts val="0"/>
              </a:spcAft>
              <a:buNone/>
            </a:pPr>
            <a:endParaRPr/>
          </a:p>
        </p:txBody>
      </p:sp>
      <p:sp>
        <p:nvSpPr>
          <p:cNvPr id="360" name="Shape 360"/>
          <p:cNvSpPr txBox="1"/>
          <p:nvPr/>
        </p:nvSpPr>
        <p:spPr>
          <a:xfrm>
            <a:off x="777350" y="1969300"/>
            <a:ext cx="1295700" cy="7254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sz="2400">
                <a:latin typeface="Roboto Condensed"/>
                <a:ea typeface="Roboto Condensed"/>
                <a:cs typeface="Roboto Condensed"/>
                <a:sym typeface="Roboto Condensed"/>
              </a:rPr>
              <a:t>Total Price</a:t>
            </a:r>
            <a:endParaRPr sz="2400">
              <a:latin typeface="Roboto Condensed"/>
              <a:ea typeface="Roboto Condensed"/>
              <a:cs typeface="Roboto Condensed"/>
              <a:sym typeface="Roboto Condensed"/>
            </a:endParaRPr>
          </a:p>
        </p:txBody>
      </p:sp>
      <p:sp>
        <p:nvSpPr>
          <p:cNvPr id="361" name="Shape 361"/>
          <p:cNvSpPr txBox="1"/>
          <p:nvPr/>
        </p:nvSpPr>
        <p:spPr>
          <a:xfrm>
            <a:off x="2238300" y="1370250"/>
            <a:ext cx="3358800" cy="7254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sz="2400">
                <a:latin typeface="Roboto Condensed"/>
                <a:ea typeface="Roboto Condensed"/>
                <a:cs typeface="Roboto Condensed"/>
                <a:sym typeface="Roboto Condensed"/>
              </a:rPr>
              <a:t>Price Index</a:t>
            </a:r>
            <a:endParaRPr sz="2400">
              <a:latin typeface="Roboto Condensed"/>
              <a:ea typeface="Roboto Condensed"/>
              <a:cs typeface="Roboto Condensed"/>
              <a:sym typeface="Roboto Condensed"/>
            </a:endParaRPr>
          </a:p>
          <a:p>
            <a:pPr marL="0" lvl="0" indent="0" rtl="0">
              <a:spcBef>
                <a:spcPts val="0"/>
              </a:spcBef>
              <a:spcAft>
                <a:spcPts val="0"/>
              </a:spcAft>
              <a:buNone/>
            </a:pPr>
            <a:r>
              <a:rPr lang="en" sz="2400">
                <a:latin typeface="Roboto Condensed"/>
                <a:ea typeface="Roboto Condensed"/>
                <a:cs typeface="Roboto Condensed"/>
                <a:sym typeface="Roboto Condensed"/>
              </a:rPr>
              <a:t>(Weighted Average)</a:t>
            </a:r>
            <a:endParaRPr sz="2400">
              <a:latin typeface="Roboto Condensed"/>
              <a:ea typeface="Roboto Condensed"/>
              <a:cs typeface="Roboto Condensed"/>
              <a:sym typeface="Roboto Condensed"/>
            </a:endParaRPr>
          </a:p>
        </p:txBody>
      </p:sp>
      <p:sp>
        <p:nvSpPr>
          <p:cNvPr id="362" name="Shape 362"/>
          <p:cNvSpPr txBox="1"/>
          <p:nvPr/>
        </p:nvSpPr>
        <p:spPr>
          <a:xfrm>
            <a:off x="2238300" y="2623925"/>
            <a:ext cx="3358800" cy="725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400">
                <a:latin typeface="Roboto Condensed"/>
                <a:ea typeface="Roboto Condensed"/>
                <a:cs typeface="Roboto Condensed"/>
                <a:sym typeface="Roboto Condensed"/>
              </a:rPr>
              <a:t>Price Premium</a:t>
            </a:r>
            <a:endParaRPr sz="2400">
              <a:latin typeface="Roboto Condensed"/>
              <a:ea typeface="Roboto Condensed"/>
              <a:cs typeface="Roboto Condensed"/>
              <a:sym typeface="Roboto Condensed"/>
            </a:endParaRPr>
          </a:p>
          <a:p>
            <a:pPr marL="0" lvl="0" indent="0" rtl="0">
              <a:spcBef>
                <a:spcPts val="0"/>
              </a:spcBef>
              <a:spcAft>
                <a:spcPts val="0"/>
              </a:spcAft>
              <a:buNone/>
            </a:pPr>
            <a:r>
              <a:rPr lang="en" sz="2400">
                <a:latin typeface="Roboto Condensed"/>
                <a:ea typeface="Roboto Condensed"/>
                <a:cs typeface="Roboto Condensed"/>
                <a:sym typeface="Roboto Condensed"/>
              </a:rPr>
              <a:t>( Price-Index)</a:t>
            </a:r>
            <a:endParaRPr sz="2400">
              <a:latin typeface="Roboto Condensed"/>
              <a:ea typeface="Roboto Condensed"/>
              <a:cs typeface="Roboto Condensed"/>
              <a:sym typeface="Roboto Condensed"/>
            </a:endParaRPr>
          </a:p>
        </p:txBody>
      </p:sp>
      <p:sp>
        <p:nvSpPr>
          <p:cNvPr id="363" name="Shape 363"/>
          <p:cNvSpPr txBox="1"/>
          <p:nvPr/>
        </p:nvSpPr>
        <p:spPr>
          <a:xfrm>
            <a:off x="5240975" y="1370250"/>
            <a:ext cx="3358800" cy="725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400">
                <a:latin typeface="Roboto Condensed"/>
                <a:ea typeface="Roboto Condensed"/>
                <a:cs typeface="Roboto Condensed"/>
                <a:sym typeface="Roboto Condensed"/>
              </a:rPr>
              <a:t>Time Series(ARIMA)</a:t>
            </a:r>
            <a:endParaRPr sz="2400">
              <a:latin typeface="Roboto Condensed"/>
              <a:ea typeface="Roboto Condensed"/>
              <a:cs typeface="Roboto Condensed"/>
              <a:sym typeface="Roboto Condensed"/>
            </a:endParaRPr>
          </a:p>
        </p:txBody>
      </p:sp>
      <p:sp>
        <p:nvSpPr>
          <p:cNvPr id="364" name="Shape 364"/>
          <p:cNvSpPr txBox="1"/>
          <p:nvPr/>
        </p:nvSpPr>
        <p:spPr>
          <a:xfrm>
            <a:off x="5240975" y="2623925"/>
            <a:ext cx="3358800" cy="725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400">
                <a:latin typeface="Roboto Condensed"/>
                <a:ea typeface="Roboto Condensed"/>
                <a:cs typeface="Roboto Condensed"/>
                <a:sym typeface="Roboto Condensed"/>
              </a:rPr>
              <a:t>RandomForest</a:t>
            </a:r>
            <a:endParaRPr sz="2400">
              <a:latin typeface="Roboto Condensed"/>
              <a:ea typeface="Roboto Condensed"/>
              <a:cs typeface="Roboto Condensed"/>
              <a:sym typeface="Roboto Condensed"/>
            </a:endParaRPr>
          </a:p>
        </p:txBody>
      </p:sp>
      <p:cxnSp>
        <p:nvCxnSpPr>
          <p:cNvPr id="365" name="Shape 365"/>
          <p:cNvCxnSpPr>
            <a:endCxn id="361" idx="1"/>
          </p:cNvCxnSpPr>
          <p:nvPr/>
        </p:nvCxnSpPr>
        <p:spPr>
          <a:xfrm rot="10800000" flipH="1">
            <a:off x="1567800" y="1732950"/>
            <a:ext cx="670500" cy="651000"/>
          </a:xfrm>
          <a:prstGeom prst="straightConnector1">
            <a:avLst/>
          </a:prstGeom>
          <a:noFill/>
          <a:ln w="9525" cap="flat" cmpd="sng">
            <a:solidFill>
              <a:schemeClr val="dk2"/>
            </a:solidFill>
            <a:prstDash val="solid"/>
            <a:round/>
            <a:headEnd type="none" w="med" len="med"/>
            <a:tailEnd type="triangle" w="med" len="med"/>
          </a:ln>
        </p:spPr>
      </p:cxnSp>
      <p:cxnSp>
        <p:nvCxnSpPr>
          <p:cNvPr id="366" name="Shape 366"/>
          <p:cNvCxnSpPr>
            <a:stCxn id="360" idx="2"/>
            <a:endCxn id="362" idx="1"/>
          </p:cNvCxnSpPr>
          <p:nvPr/>
        </p:nvCxnSpPr>
        <p:spPr>
          <a:xfrm>
            <a:off x="1425200" y="2694700"/>
            <a:ext cx="813000" cy="291900"/>
          </a:xfrm>
          <a:prstGeom prst="straightConnector1">
            <a:avLst/>
          </a:prstGeom>
          <a:noFill/>
          <a:ln w="9525" cap="flat" cmpd="sng">
            <a:solidFill>
              <a:schemeClr val="dk2"/>
            </a:solidFill>
            <a:prstDash val="solid"/>
            <a:round/>
            <a:headEnd type="none" w="med" len="med"/>
            <a:tailEnd type="triangle" w="med" len="med"/>
          </a:ln>
        </p:spPr>
      </p:cxnSp>
      <p:cxnSp>
        <p:nvCxnSpPr>
          <p:cNvPr id="367" name="Shape 367"/>
          <p:cNvCxnSpPr>
            <a:endCxn id="363" idx="1"/>
          </p:cNvCxnSpPr>
          <p:nvPr/>
        </p:nvCxnSpPr>
        <p:spPr>
          <a:xfrm>
            <a:off x="4197575" y="1671450"/>
            <a:ext cx="1043400" cy="61500"/>
          </a:xfrm>
          <a:prstGeom prst="straightConnector1">
            <a:avLst/>
          </a:prstGeom>
          <a:noFill/>
          <a:ln w="9525" cap="flat" cmpd="sng">
            <a:solidFill>
              <a:schemeClr val="dk2"/>
            </a:solidFill>
            <a:prstDash val="solid"/>
            <a:round/>
            <a:headEnd type="none" w="med" len="med"/>
            <a:tailEnd type="triangle" w="med" len="med"/>
          </a:ln>
        </p:spPr>
      </p:cxnSp>
      <p:cxnSp>
        <p:nvCxnSpPr>
          <p:cNvPr id="368" name="Shape 368"/>
          <p:cNvCxnSpPr>
            <a:endCxn id="364" idx="1"/>
          </p:cNvCxnSpPr>
          <p:nvPr/>
        </p:nvCxnSpPr>
        <p:spPr>
          <a:xfrm rot="10800000" flipH="1">
            <a:off x="4223675" y="2986625"/>
            <a:ext cx="1017300" cy="969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Shape 373"/>
          <p:cNvSpPr txBox="1">
            <a:spLocks noGrp="1"/>
          </p:cNvSpPr>
          <p:nvPr>
            <p:ph type="title"/>
          </p:nvPr>
        </p:nvSpPr>
        <p:spPr>
          <a:xfrm>
            <a:off x="2203625" y="60850"/>
            <a:ext cx="5760300" cy="6807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User Interface</a:t>
            </a:r>
            <a:endParaRPr/>
          </a:p>
        </p:txBody>
      </p:sp>
      <p:pic>
        <p:nvPicPr>
          <p:cNvPr id="374" name="Shape 374"/>
          <p:cNvPicPr preferRelativeResize="0"/>
          <p:nvPr/>
        </p:nvPicPr>
        <p:blipFill>
          <a:blip r:embed="rId3">
            <a:alphaModFix/>
          </a:blip>
          <a:stretch>
            <a:fillRect/>
          </a:stretch>
        </p:blipFill>
        <p:spPr>
          <a:xfrm>
            <a:off x="1739600" y="809050"/>
            <a:ext cx="4668924" cy="37514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Shape 164"/>
          <p:cNvSpPr/>
          <p:nvPr/>
        </p:nvSpPr>
        <p:spPr>
          <a:xfrm rot="-711236">
            <a:off x="6465750" y="2627201"/>
            <a:ext cx="1350909" cy="57662"/>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5" name="Shape 165"/>
          <p:cNvSpPr/>
          <p:nvPr/>
        </p:nvSpPr>
        <p:spPr>
          <a:xfrm rot="711236" flipH="1">
            <a:off x="5181012" y="2627201"/>
            <a:ext cx="1350909" cy="57662"/>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66" name="Shape 166"/>
          <p:cNvGrpSpPr/>
          <p:nvPr/>
        </p:nvGrpSpPr>
        <p:grpSpPr>
          <a:xfrm>
            <a:off x="5586175" y="2683244"/>
            <a:ext cx="1712700" cy="1230715"/>
            <a:chOff x="5796625" y="2541798"/>
            <a:chExt cx="1712700" cy="1230715"/>
          </a:xfrm>
        </p:grpSpPr>
        <p:sp>
          <p:nvSpPr>
            <p:cNvPr id="167" name="Shape 167"/>
            <p:cNvSpPr/>
            <p:nvPr/>
          </p:nvSpPr>
          <p:spPr>
            <a:xfrm rot="-1789476">
              <a:off x="6572742" y="2571072"/>
              <a:ext cx="160451" cy="160451"/>
            </a:xfrm>
            <a:prstGeom prst="ellipse">
              <a:avLst/>
            </a:prstGeom>
            <a:solidFill>
              <a:srgbClr val="FFFFFF"/>
            </a:solidFill>
            <a:ln w="38100" cap="flat" cmpd="sng">
              <a:solidFill>
                <a:srgbClr val="858585"/>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8" name="Shape 168"/>
            <p:cNvSpPr/>
            <p:nvPr/>
          </p:nvSpPr>
          <p:spPr>
            <a:xfrm>
              <a:off x="5796625" y="3069013"/>
              <a:ext cx="1712700" cy="703500"/>
            </a:xfrm>
            <a:prstGeom prst="roundRect">
              <a:avLst>
                <a:gd name="adj" fmla="val 4485"/>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a:p>
              <a:pPr marL="0" lvl="0" indent="0">
                <a:spcBef>
                  <a:spcPts val="0"/>
                </a:spcBef>
                <a:spcAft>
                  <a:spcPts val="0"/>
                </a:spcAft>
                <a:buNone/>
              </a:pPr>
              <a:endParaRPr/>
            </a:p>
            <a:p>
              <a:pPr marL="0" lvl="0" indent="0">
                <a:spcBef>
                  <a:spcPts val="0"/>
                </a:spcBef>
                <a:spcAft>
                  <a:spcPts val="0"/>
                </a:spcAft>
                <a:buNone/>
              </a:pPr>
              <a:endParaRPr/>
            </a:p>
            <a:p>
              <a:pPr marL="0" lvl="0" indent="0">
                <a:spcBef>
                  <a:spcPts val="0"/>
                </a:spcBef>
                <a:spcAft>
                  <a:spcPts val="0"/>
                </a:spcAft>
                <a:buNone/>
              </a:pPr>
              <a:endParaRPr/>
            </a:p>
            <a:p>
              <a:pPr marL="0" lvl="0" indent="0">
                <a:spcBef>
                  <a:spcPts val="0"/>
                </a:spcBef>
                <a:spcAft>
                  <a:spcPts val="0"/>
                </a:spcAft>
                <a:buNone/>
              </a:pPr>
              <a:endParaRPr/>
            </a:p>
            <a:p>
              <a:pPr marL="0" lvl="0" indent="0">
                <a:spcBef>
                  <a:spcPts val="0"/>
                </a:spcBef>
                <a:spcAft>
                  <a:spcPts val="0"/>
                </a:spcAft>
                <a:buNone/>
              </a:pPr>
              <a:endParaRPr/>
            </a:p>
            <a:p>
              <a:pPr marL="0" lvl="0" indent="0">
                <a:spcBef>
                  <a:spcPts val="0"/>
                </a:spcBef>
                <a:spcAft>
                  <a:spcPts val="0"/>
                </a:spcAft>
                <a:buNone/>
              </a:pPr>
              <a:endParaRPr/>
            </a:p>
          </p:txBody>
        </p:sp>
        <p:sp>
          <p:nvSpPr>
            <p:cNvPr id="169" name="Shape 169"/>
            <p:cNvSpPr/>
            <p:nvPr/>
          </p:nvSpPr>
          <p:spPr>
            <a:xfrm>
              <a:off x="6607975" y="3004364"/>
              <a:ext cx="90000" cy="67500"/>
            </a:xfrm>
            <a:prstGeom prst="triangle">
              <a:avLst>
                <a:gd name="adj" fmla="val 50000"/>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70" name="Shape 170"/>
          <p:cNvSpPr/>
          <p:nvPr/>
        </p:nvSpPr>
        <p:spPr>
          <a:xfrm rot="-711236">
            <a:off x="3899938" y="2627201"/>
            <a:ext cx="1350909" cy="57662"/>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71" name="Shape 171"/>
          <p:cNvGrpSpPr/>
          <p:nvPr/>
        </p:nvGrpSpPr>
        <p:grpSpPr>
          <a:xfrm>
            <a:off x="4333100" y="1382072"/>
            <a:ext cx="1712700" cy="1246754"/>
            <a:chOff x="4409300" y="1219942"/>
            <a:chExt cx="1712700" cy="1246754"/>
          </a:xfrm>
        </p:grpSpPr>
        <p:sp>
          <p:nvSpPr>
            <p:cNvPr id="172" name="Shape 172"/>
            <p:cNvSpPr/>
            <p:nvPr/>
          </p:nvSpPr>
          <p:spPr>
            <a:xfrm rot="-1789476">
              <a:off x="5185416" y="2276970"/>
              <a:ext cx="160451" cy="160451"/>
            </a:xfrm>
            <a:prstGeom prst="ellipse">
              <a:avLst/>
            </a:prstGeom>
            <a:solidFill>
              <a:srgbClr val="FFFFFF"/>
            </a:solidFill>
            <a:ln w="38100" cap="flat" cmpd="sng">
              <a:solidFill>
                <a:srgbClr val="858585"/>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3" name="Shape 173"/>
            <p:cNvSpPr/>
            <p:nvPr/>
          </p:nvSpPr>
          <p:spPr>
            <a:xfrm>
              <a:off x="4409300" y="1219942"/>
              <a:ext cx="1712700" cy="703500"/>
            </a:xfrm>
            <a:prstGeom prst="roundRect">
              <a:avLst>
                <a:gd name="adj" fmla="val 4485"/>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a:p>
              <a:pPr marL="0" lvl="0" indent="0">
                <a:spcBef>
                  <a:spcPts val="0"/>
                </a:spcBef>
                <a:spcAft>
                  <a:spcPts val="0"/>
                </a:spcAft>
                <a:buNone/>
              </a:pPr>
              <a:endParaRPr/>
            </a:p>
            <a:p>
              <a:pPr marL="0" lvl="0" indent="0">
                <a:spcBef>
                  <a:spcPts val="0"/>
                </a:spcBef>
                <a:spcAft>
                  <a:spcPts val="0"/>
                </a:spcAft>
                <a:buNone/>
              </a:pPr>
              <a:endParaRPr/>
            </a:p>
            <a:p>
              <a:pPr marL="0" lvl="0" indent="0">
                <a:spcBef>
                  <a:spcPts val="0"/>
                </a:spcBef>
                <a:spcAft>
                  <a:spcPts val="0"/>
                </a:spcAft>
                <a:buNone/>
              </a:pPr>
              <a:endParaRPr/>
            </a:p>
            <a:p>
              <a:pPr marL="0" lvl="0" indent="0">
                <a:spcBef>
                  <a:spcPts val="0"/>
                </a:spcBef>
                <a:spcAft>
                  <a:spcPts val="0"/>
                </a:spcAft>
                <a:buNone/>
              </a:pPr>
              <a:endParaRPr/>
            </a:p>
            <a:p>
              <a:pPr marL="0" lvl="0" indent="0">
                <a:spcBef>
                  <a:spcPts val="0"/>
                </a:spcBef>
                <a:spcAft>
                  <a:spcPts val="0"/>
                </a:spcAft>
                <a:buNone/>
              </a:pPr>
              <a:endParaRPr/>
            </a:p>
            <a:p>
              <a:pPr marL="0" lvl="0" indent="0">
                <a:spcBef>
                  <a:spcPts val="0"/>
                </a:spcBef>
                <a:spcAft>
                  <a:spcPts val="0"/>
                </a:spcAft>
                <a:buNone/>
              </a:pPr>
              <a:endParaRPr/>
            </a:p>
          </p:txBody>
        </p:sp>
        <p:sp>
          <p:nvSpPr>
            <p:cNvPr id="174" name="Shape 174"/>
            <p:cNvSpPr/>
            <p:nvPr/>
          </p:nvSpPr>
          <p:spPr>
            <a:xfrm rot="10800000">
              <a:off x="5220625" y="1919036"/>
              <a:ext cx="90000" cy="67500"/>
            </a:xfrm>
            <a:prstGeom prst="triangle">
              <a:avLst>
                <a:gd name="adj" fmla="val 50000"/>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75" name="Shape 175"/>
          <p:cNvSpPr/>
          <p:nvPr/>
        </p:nvSpPr>
        <p:spPr>
          <a:xfrm rot="711236" flipH="1">
            <a:off x="2608258" y="2627201"/>
            <a:ext cx="1350909" cy="57662"/>
          </a:xfrm>
          <a:prstGeom prst="roundRect">
            <a:avLst>
              <a:gd name="adj" fmla="val 50000"/>
            </a:avLst>
          </a:prstGeom>
          <a:solidFill>
            <a:srgbClr val="3796B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76" name="Shape 176"/>
          <p:cNvGrpSpPr/>
          <p:nvPr/>
        </p:nvGrpSpPr>
        <p:grpSpPr>
          <a:xfrm>
            <a:off x="3076688" y="2683244"/>
            <a:ext cx="1712700" cy="1230715"/>
            <a:chOff x="3021975" y="2541798"/>
            <a:chExt cx="1712700" cy="1230715"/>
          </a:xfrm>
        </p:grpSpPr>
        <p:sp>
          <p:nvSpPr>
            <p:cNvPr id="177" name="Shape 177"/>
            <p:cNvSpPr/>
            <p:nvPr/>
          </p:nvSpPr>
          <p:spPr>
            <a:xfrm rot="-1789476">
              <a:off x="3798091" y="2571072"/>
              <a:ext cx="160451" cy="160451"/>
            </a:xfrm>
            <a:prstGeom prst="ellipse">
              <a:avLst/>
            </a:prstGeom>
            <a:solidFill>
              <a:srgbClr val="3796BF"/>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8" name="Shape 178"/>
            <p:cNvSpPr/>
            <p:nvPr/>
          </p:nvSpPr>
          <p:spPr>
            <a:xfrm>
              <a:off x="3021975" y="3069013"/>
              <a:ext cx="1712700" cy="703500"/>
            </a:xfrm>
            <a:prstGeom prst="roundRect">
              <a:avLst>
                <a:gd name="adj" fmla="val 4485"/>
              </a:avLst>
            </a:prstGeom>
            <a:solidFill>
              <a:srgbClr val="3796B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a:p>
              <a:pPr marL="0" lvl="0" indent="0">
                <a:spcBef>
                  <a:spcPts val="0"/>
                </a:spcBef>
                <a:spcAft>
                  <a:spcPts val="0"/>
                </a:spcAft>
                <a:buNone/>
              </a:pPr>
              <a:endParaRPr/>
            </a:p>
            <a:p>
              <a:pPr marL="0" lvl="0" indent="0">
                <a:spcBef>
                  <a:spcPts val="0"/>
                </a:spcBef>
                <a:spcAft>
                  <a:spcPts val="0"/>
                </a:spcAft>
                <a:buNone/>
              </a:pPr>
              <a:endParaRPr/>
            </a:p>
            <a:p>
              <a:pPr marL="0" lvl="0" indent="0">
                <a:spcBef>
                  <a:spcPts val="0"/>
                </a:spcBef>
                <a:spcAft>
                  <a:spcPts val="0"/>
                </a:spcAft>
                <a:buNone/>
              </a:pPr>
              <a:endParaRPr/>
            </a:p>
            <a:p>
              <a:pPr marL="0" lvl="0" indent="0">
                <a:spcBef>
                  <a:spcPts val="0"/>
                </a:spcBef>
                <a:spcAft>
                  <a:spcPts val="0"/>
                </a:spcAft>
                <a:buNone/>
              </a:pPr>
              <a:endParaRPr/>
            </a:p>
            <a:p>
              <a:pPr marL="0" lvl="0" indent="0">
                <a:spcBef>
                  <a:spcPts val="0"/>
                </a:spcBef>
                <a:spcAft>
                  <a:spcPts val="0"/>
                </a:spcAft>
                <a:buNone/>
              </a:pPr>
              <a:endParaRPr/>
            </a:p>
            <a:p>
              <a:pPr marL="0" lvl="0" indent="0">
                <a:spcBef>
                  <a:spcPts val="0"/>
                </a:spcBef>
                <a:spcAft>
                  <a:spcPts val="0"/>
                </a:spcAft>
                <a:buNone/>
              </a:pPr>
              <a:endParaRPr/>
            </a:p>
          </p:txBody>
        </p:sp>
        <p:sp>
          <p:nvSpPr>
            <p:cNvPr id="179" name="Shape 179"/>
            <p:cNvSpPr/>
            <p:nvPr/>
          </p:nvSpPr>
          <p:spPr>
            <a:xfrm>
              <a:off x="3833325" y="3004364"/>
              <a:ext cx="90000" cy="67500"/>
            </a:xfrm>
            <a:prstGeom prst="triangle">
              <a:avLst>
                <a:gd name="adj" fmla="val 50000"/>
              </a:avLst>
            </a:prstGeom>
            <a:solidFill>
              <a:srgbClr val="3796B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80" name="Shape 180"/>
          <p:cNvSpPr/>
          <p:nvPr/>
        </p:nvSpPr>
        <p:spPr>
          <a:xfrm rot="-711236">
            <a:off x="1334133" y="2627201"/>
            <a:ext cx="1350909" cy="57662"/>
          </a:xfrm>
          <a:prstGeom prst="roundRect">
            <a:avLst>
              <a:gd name="adj" fmla="val 50000"/>
            </a:avLst>
          </a:prstGeom>
          <a:solidFill>
            <a:srgbClr val="3796B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81" name="Shape 181"/>
          <p:cNvGrpSpPr/>
          <p:nvPr/>
        </p:nvGrpSpPr>
        <p:grpSpPr>
          <a:xfrm>
            <a:off x="485888" y="2683244"/>
            <a:ext cx="1712700" cy="1230715"/>
            <a:chOff x="3021975" y="2541798"/>
            <a:chExt cx="1712700" cy="1230715"/>
          </a:xfrm>
        </p:grpSpPr>
        <p:sp>
          <p:nvSpPr>
            <p:cNvPr id="182" name="Shape 182"/>
            <p:cNvSpPr/>
            <p:nvPr/>
          </p:nvSpPr>
          <p:spPr>
            <a:xfrm rot="-1789476">
              <a:off x="3798091" y="2571072"/>
              <a:ext cx="160451" cy="160451"/>
            </a:xfrm>
            <a:prstGeom prst="ellipse">
              <a:avLst/>
            </a:prstGeom>
            <a:solidFill>
              <a:srgbClr val="3796BF"/>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3" name="Shape 183"/>
            <p:cNvSpPr/>
            <p:nvPr/>
          </p:nvSpPr>
          <p:spPr>
            <a:xfrm>
              <a:off x="3021975" y="3069013"/>
              <a:ext cx="1712700" cy="703500"/>
            </a:xfrm>
            <a:prstGeom prst="roundRect">
              <a:avLst>
                <a:gd name="adj" fmla="val 4485"/>
              </a:avLst>
            </a:prstGeom>
            <a:solidFill>
              <a:srgbClr val="3796BF"/>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a:p>
              <a:pPr marL="0" lvl="0" indent="0" rtl="0">
                <a:spcBef>
                  <a:spcPts val="0"/>
                </a:spcBef>
                <a:spcAft>
                  <a:spcPts val="0"/>
                </a:spcAft>
                <a:buNone/>
              </a:pPr>
              <a:endParaRPr/>
            </a:p>
            <a:p>
              <a:pPr marL="0" lvl="0" indent="0" rtl="0">
                <a:spcBef>
                  <a:spcPts val="0"/>
                </a:spcBef>
                <a:spcAft>
                  <a:spcPts val="0"/>
                </a:spcAft>
                <a:buNone/>
              </a:pPr>
              <a:endParaRPr/>
            </a:p>
            <a:p>
              <a:pPr marL="0" lvl="0" indent="0" rtl="0">
                <a:spcBef>
                  <a:spcPts val="0"/>
                </a:spcBef>
                <a:spcAft>
                  <a:spcPts val="0"/>
                </a:spcAft>
                <a:buNone/>
              </a:pPr>
              <a:endParaRPr/>
            </a:p>
            <a:p>
              <a:pPr marL="0" lvl="0" indent="0" rtl="0">
                <a:spcBef>
                  <a:spcPts val="0"/>
                </a:spcBef>
                <a:spcAft>
                  <a:spcPts val="0"/>
                </a:spcAft>
                <a:buNone/>
              </a:pPr>
              <a:endParaRPr/>
            </a:p>
            <a:p>
              <a:pPr marL="0" lvl="0" indent="0" rtl="0">
                <a:spcBef>
                  <a:spcPts val="0"/>
                </a:spcBef>
                <a:spcAft>
                  <a:spcPts val="0"/>
                </a:spcAft>
                <a:buNone/>
              </a:pPr>
              <a:endParaRPr/>
            </a:p>
            <a:p>
              <a:pPr marL="0" lvl="0" indent="0" rtl="0">
                <a:spcBef>
                  <a:spcPts val="0"/>
                </a:spcBef>
                <a:spcAft>
                  <a:spcPts val="0"/>
                </a:spcAft>
                <a:buNone/>
              </a:pPr>
              <a:endParaRPr/>
            </a:p>
          </p:txBody>
        </p:sp>
        <p:sp>
          <p:nvSpPr>
            <p:cNvPr id="184" name="Shape 184"/>
            <p:cNvSpPr/>
            <p:nvPr/>
          </p:nvSpPr>
          <p:spPr>
            <a:xfrm>
              <a:off x="3833325" y="3004364"/>
              <a:ext cx="90000" cy="67500"/>
            </a:xfrm>
            <a:prstGeom prst="triangle">
              <a:avLst>
                <a:gd name="adj" fmla="val 50000"/>
              </a:avLst>
            </a:prstGeom>
            <a:solidFill>
              <a:srgbClr val="3796B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85" name="Shape 185"/>
          <p:cNvGrpSpPr/>
          <p:nvPr/>
        </p:nvGrpSpPr>
        <p:grpSpPr>
          <a:xfrm>
            <a:off x="7000100" y="1343072"/>
            <a:ext cx="1712700" cy="1209554"/>
            <a:chOff x="3418700" y="1104742"/>
            <a:chExt cx="1712700" cy="1209554"/>
          </a:xfrm>
        </p:grpSpPr>
        <p:sp>
          <p:nvSpPr>
            <p:cNvPr id="186" name="Shape 186"/>
            <p:cNvSpPr/>
            <p:nvPr/>
          </p:nvSpPr>
          <p:spPr>
            <a:xfrm rot="-1789476">
              <a:off x="4118616" y="2124570"/>
              <a:ext cx="160451" cy="160451"/>
            </a:xfrm>
            <a:prstGeom prst="ellipse">
              <a:avLst/>
            </a:prstGeom>
            <a:solidFill>
              <a:srgbClr val="FFFFFF"/>
            </a:solidFill>
            <a:ln w="38100" cap="flat" cmpd="sng">
              <a:solidFill>
                <a:srgbClr val="858585"/>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7" name="Shape 187"/>
            <p:cNvSpPr/>
            <p:nvPr/>
          </p:nvSpPr>
          <p:spPr>
            <a:xfrm>
              <a:off x="3418700" y="1143742"/>
              <a:ext cx="1712700" cy="703500"/>
            </a:xfrm>
            <a:prstGeom prst="roundRect">
              <a:avLst>
                <a:gd name="adj" fmla="val 4485"/>
              </a:avLst>
            </a:prstGeom>
            <a:solidFill>
              <a:srgbClr val="D9D9D9"/>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a:p>
              <a:pPr marL="0" lvl="0" indent="0" rtl="0">
                <a:spcBef>
                  <a:spcPts val="0"/>
                </a:spcBef>
                <a:spcAft>
                  <a:spcPts val="0"/>
                </a:spcAft>
                <a:buNone/>
              </a:pPr>
              <a:endParaRPr/>
            </a:p>
            <a:p>
              <a:pPr marL="0" lvl="0" indent="0" rtl="0">
                <a:spcBef>
                  <a:spcPts val="0"/>
                </a:spcBef>
                <a:spcAft>
                  <a:spcPts val="0"/>
                </a:spcAft>
                <a:buNone/>
              </a:pPr>
              <a:endParaRPr/>
            </a:p>
            <a:p>
              <a:pPr marL="0" lvl="0" indent="0" rtl="0">
                <a:spcBef>
                  <a:spcPts val="0"/>
                </a:spcBef>
                <a:spcAft>
                  <a:spcPts val="0"/>
                </a:spcAft>
                <a:buNone/>
              </a:pPr>
              <a:endParaRPr/>
            </a:p>
            <a:p>
              <a:pPr marL="0" lvl="0" indent="0" rtl="0">
                <a:spcBef>
                  <a:spcPts val="0"/>
                </a:spcBef>
                <a:spcAft>
                  <a:spcPts val="0"/>
                </a:spcAft>
                <a:buNone/>
              </a:pPr>
              <a:endParaRPr/>
            </a:p>
            <a:p>
              <a:pPr marL="0" lvl="0" indent="0" rtl="0">
                <a:spcBef>
                  <a:spcPts val="0"/>
                </a:spcBef>
                <a:spcAft>
                  <a:spcPts val="0"/>
                </a:spcAft>
                <a:buNone/>
              </a:pPr>
              <a:endParaRPr/>
            </a:p>
            <a:p>
              <a:pPr marL="0" lvl="0" indent="0" rtl="0">
                <a:spcBef>
                  <a:spcPts val="0"/>
                </a:spcBef>
                <a:spcAft>
                  <a:spcPts val="0"/>
                </a:spcAft>
                <a:buNone/>
              </a:pPr>
              <a:endParaRPr/>
            </a:p>
          </p:txBody>
        </p:sp>
        <p:sp>
          <p:nvSpPr>
            <p:cNvPr id="188" name="Shape 188"/>
            <p:cNvSpPr/>
            <p:nvPr/>
          </p:nvSpPr>
          <p:spPr>
            <a:xfrm rot="10800000">
              <a:off x="4230025" y="1842836"/>
              <a:ext cx="90000" cy="67500"/>
            </a:xfrm>
            <a:prstGeom prst="triangle">
              <a:avLst>
                <a:gd name="adj" fmla="val 50000"/>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9" name="Shape 189"/>
            <p:cNvSpPr txBox="1"/>
            <p:nvPr/>
          </p:nvSpPr>
          <p:spPr>
            <a:xfrm>
              <a:off x="3462950" y="1104742"/>
              <a:ext cx="1624200" cy="62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endParaRPr sz="800">
                <a:solidFill>
                  <a:srgbClr val="5E5E5E"/>
                </a:solidFill>
              </a:endParaRPr>
            </a:p>
          </p:txBody>
        </p:sp>
      </p:grpSp>
      <p:sp>
        <p:nvSpPr>
          <p:cNvPr id="190" name="Shape 190"/>
          <p:cNvSpPr txBox="1"/>
          <p:nvPr/>
        </p:nvSpPr>
        <p:spPr>
          <a:xfrm>
            <a:off x="474000" y="3292100"/>
            <a:ext cx="1712700" cy="78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Market Review </a:t>
            </a:r>
            <a:endParaRPr>
              <a:solidFill>
                <a:srgbClr val="FFFFFF"/>
              </a:solidFill>
            </a:endParaRPr>
          </a:p>
          <a:p>
            <a:pPr marL="0" lvl="0" indent="0" algn="ctr">
              <a:spcBef>
                <a:spcPts val="0"/>
              </a:spcBef>
              <a:spcAft>
                <a:spcPts val="0"/>
              </a:spcAft>
              <a:buNone/>
            </a:pPr>
            <a:r>
              <a:rPr lang="en">
                <a:solidFill>
                  <a:srgbClr val="FFFFFF"/>
                </a:solidFill>
              </a:rPr>
              <a:t>&amp; Analysis</a:t>
            </a:r>
            <a:endParaRPr>
              <a:solidFill>
                <a:srgbClr val="FFFFFF"/>
              </a:solidFill>
            </a:endParaRPr>
          </a:p>
        </p:txBody>
      </p:sp>
      <p:sp>
        <p:nvSpPr>
          <p:cNvPr id="191" name="Shape 191"/>
          <p:cNvSpPr txBox="1"/>
          <p:nvPr/>
        </p:nvSpPr>
        <p:spPr>
          <a:xfrm>
            <a:off x="1769400" y="1463300"/>
            <a:ext cx="1712700" cy="78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Introduction</a:t>
            </a:r>
            <a:endParaRPr>
              <a:solidFill>
                <a:srgbClr val="FFFFFF"/>
              </a:solidFill>
            </a:endParaRPr>
          </a:p>
        </p:txBody>
      </p:sp>
      <p:grpSp>
        <p:nvGrpSpPr>
          <p:cNvPr id="192" name="Shape 192"/>
          <p:cNvGrpSpPr/>
          <p:nvPr/>
        </p:nvGrpSpPr>
        <p:grpSpPr>
          <a:xfrm>
            <a:off x="1789875" y="1382072"/>
            <a:ext cx="1712700" cy="1246754"/>
            <a:chOff x="1637475" y="1219942"/>
            <a:chExt cx="1712700" cy="1246754"/>
          </a:xfrm>
        </p:grpSpPr>
        <p:sp>
          <p:nvSpPr>
            <p:cNvPr id="193" name="Shape 193"/>
            <p:cNvSpPr/>
            <p:nvPr/>
          </p:nvSpPr>
          <p:spPr>
            <a:xfrm>
              <a:off x="1637475" y="1219942"/>
              <a:ext cx="1712700" cy="703500"/>
            </a:xfrm>
            <a:prstGeom prst="roundRect">
              <a:avLst>
                <a:gd name="adj" fmla="val 4485"/>
              </a:avLst>
            </a:prstGeom>
            <a:solidFill>
              <a:srgbClr val="3796BF"/>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a:p>
              <a:pPr marL="0" lvl="0" indent="0" rtl="0">
                <a:spcBef>
                  <a:spcPts val="0"/>
                </a:spcBef>
                <a:spcAft>
                  <a:spcPts val="0"/>
                </a:spcAft>
                <a:buNone/>
              </a:pPr>
              <a:endParaRPr/>
            </a:p>
            <a:p>
              <a:pPr marL="0" lvl="0" indent="0" rtl="0">
                <a:spcBef>
                  <a:spcPts val="0"/>
                </a:spcBef>
                <a:spcAft>
                  <a:spcPts val="0"/>
                </a:spcAft>
                <a:buNone/>
              </a:pPr>
              <a:endParaRPr/>
            </a:p>
            <a:p>
              <a:pPr marL="0" lvl="0" indent="0" rtl="0">
                <a:spcBef>
                  <a:spcPts val="0"/>
                </a:spcBef>
                <a:spcAft>
                  <a:spcPts val="0"/>
                </a:spcAft>
                <a:buNone/>
              </a:pPr>
              <a:endParaRPr/>
            </a:p>
            <a:p>
              <a:pPr marL="0" lvl="0" indent="0" rtl="0">
                <a:spcBef>
                  <a:spcPts val="0"/>
                </a:spcBef>
                <a:spcAft>
                  <a:spcPts val="0"/>
                </a:spcAft>
                <a:buNone/>
              </a:pPr>
              <a:endParaRPr/>
            </a:p>
            <a:p>
              <a:pPr marL="0" lvl="0" indent="0" rtl="0">
                <a:spcBef>
                  <a:spcPts val="0"/>
                </a:spcBef>
                <a:spcAft>
                  <a:spcPts val="0"/>
                </a:spcAft>
                <a:buNone/>
              </a:pPr>
              <a:endParaRPr/>
            </a:p>
            <a:p>
              <a:pPr marL="0" lvl="0" indent="0" rtl="0">
                <a:spcBef>
                  <a:spcPts val="0"/>
                </a:spcBef>
                <a:spcAft>
                  <a:spcPts val="0"/>
                </a:spcAft>
                <a:buNone/>
              </a:pPr>
              <a:endParaRPr/>
            </a:p>
          </p:txBody>
        </p:sp>
        <p:sp>
          <p:nvSpPr>
            <p:cNvPr id="194" name="Shape 194"/>
            <p:cNvSpPr/>
            <p:nvPr/>
          </p:nvSpPr>
          <p:spPr>
            <a:xfrm rot="10800000">
              <a:off x="2448800" y="1919036"/>
              <a:ext cx="90000" cy="67500"/>
            </a:xfrm>
            <a:prstGeom prst="triangle">
              <a:avLst>
                <a:gd name="adj" fmla="val 50000"/>
              </a:avLst>
            </a:prstGeom>
            <a:solidFill>
              <a:srgbClr val="3796B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5" name="Shape 195"/>
            <p:cNvSpPr/>
            <p:nvPr/>
          </p:nvSpPr>
          <p:spPr>
            <a:xfrm rot="-1789476">
              <a:off x="2410765" y="2276970"/>
              <a:ext cx="160451" cy="160451"/>
            </a:xfrm>
            <a:prstGeom prst="ellipse">
              <a:avLst/>
            </a:prstGeom>
            <a:solidFill>
              <a:srgbClr val="3796BF"/>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96" name="Shape 196"/>
          <p:cNvSpPr txBox="1"/>
          <p:nvPr/>
        </p:nvSpPr>
        <p:spPr>
          <a:xfrm>
            <a:off x="3064800" y="3368300"/>
            <a:ext cx="1712700" cy="78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Data Resources</a:t>
            </a:r>
            <a:endParaRPr>
              <a:solidFill>
                <a:srgbClr val="FFFFFF"/>
              </a:solidFill>
            </a:endParaRPr>
          </a:p>
        </p:txBody>
      </p:sp>
      <p:sp>
        <p:nvSpPr>
          <p:cNvPr id="197" name="Shape 197"/>
          <p:cNvSpPr txBox="1"/>
          <p:nvPr/>
        </p:nvSpPr>
        <p:spPr>
          <a:xfrm>
            <a:off x="5579400" y="3368300"/>
            <a:ext cx="1712700" cy="78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Accuracy</a:t>
            </a:r>
            <a:endParaRPr>
              <a:solidFill>
                <a:srgbClr val="FFFFFF"/>
              </a:solidFill>
            </a:endParaRPr>
          </a:p>
        </p:txBody>
      </p:sp>
      <p:sp>
        <p:nvSpPr>
          <p:cNvPr id="198" name="Shape 198"/>
          <p:cNvSpPr txBox="1"/>
          <p:nvPr/>
        </p:nvSpPr>
        <p:spPr>
          <a:xfrm>
            <a:off x="4360200" y="1539500"/>
            <a:ext cx="1712700" cy="78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Model Description</a:t>
            </a:r>
            <a:endParaRPr>
              <a:solidFill>
                <a:srgbClr val="FFFFFF"/>
              </a:solidFill>
            </a:endParaRPr>
          </a:p>
        </p:txBody>
      </p:sp>
      <p:sp>
        <p:nvSpPr>
          <p:cNvPr id="199" name="Shape 199"/>
          <p:cNvSpPr txBox="1"/>
          <p:nvPr/>
        </p:nvSpPr>
        <p:spPr>
          <a:xfrm>
            <a:off x="7027200" y="1539500"/>
            <a:ext cx="1712700" cy="78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User </a:t>
            </a:r>
            <a:endParaRPr>
              <a:solidFill>
                <a:srgbClr val="FFFFFF"/>
              </a:solidFill>
            </a:endParaRPr>
          </a:p>
        </p:txBody>
      </p:sp>
      <p:sp>
        <p:nvSpPr>
          <p:cNvPr id="200" name="Shape 200"/>
          <p:cNvSpPr txBox="1"/>
          <p:nvPr/>
        </p:nvSpPr>
        <p:spPr>
          <a:xfrm>
            <a:off x="1769400" y="1463300"/>
            <a:ext cx="1712700" cy="785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Project Introduction</a:t>
            </a:r>
            <a:endParaRPr>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Shape 379"/>
          <p:cNvSpPr txBox="1">
            <a:spLocks noGrp="1"/>
          </p:cNvSpPr>
          <p:nvPr>
            <p:ph type="title"/>
          </p:nvPr>
        </p:nvSpPr>
        <p:spPr>
          <a:xfrm>
            <a:off x="2203625" y="60850"/>
            <a:ext cx="5760300" cy="6807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Summary</a:t>
            </a:r>
            <a:endParaRPr/>
          </a:p>
        </p:txBody>
      </p:sp>
      <p:sp>
        <p:nvSpPr>
          <p:cNvPr id="380" name="Shape 380"/>
          <p:cNvSpPr txBox="1"/>
          <p:nvPr/>
        </p:nvSpPr>
        <p:spPr>
          <a:xfrm>
            <a:off x="1919525" y="1507575"/>
            <a:ext cx="5760300" cy="3122100"/>
          </a:xfrm>
          <a:prstGeom prst="rect">
            <a:avLst/>
          </a:prstGeom>
          <a:noFill/>
          <a:ln>
            <a:noFill/>
          </a:ln>
        </p:spPr>
        <p:txBody>
          <a:bodyPr spcFirstLastPara="1" wrap="square" lIns="91425" tIns="91425" rIns="91425" bIns="91425" anchor="t" anchorCtr="0">
            <a:noAutofit/>
          </a:bodyPr>
          <a:lstStyle/>
          <a:p>
            <a:pPr marL="457200" lvl="0" indent="-381000" rtl="0">
              <a:spcBef>
                <a:spcPts val="0"/>
              </a:spcBef>
              <a:spcAft>
                <a:spcPts val="0"/>
              </a:spcAft>
              <a:buClr>
                <a:srgbClr val="3796BF"/>
              </a:buClr>
              <a:buSzPts val="2400"/>
              <a:buChar char="●"/>
            </a:pPr>
            <a:r>
              <a:rPr lang="en" sz="2400">
                <a:solidFill>
                  <a:srgbClr val="3796BF"/>
                </a:solidFill>
                <a:highlight>
                  <a:srgbClr val="FFFFFF"/>
                </a:highlight>
              </a:rPr>
              <a:t>Problems we solved.</a:t>
            </a:r>
            <a:endParaRPr sz="2400">
              <a:solidFill>
                <a:srgbClr val="3796BF"/>
              </a:solidFill>
              <a:highlight>
                <a:srgbClr val="FFFFFF"/>
              </a:highlight>
            </a:endParaRPr>
          </a:p>
          <a:p>
            <a:pPr marL="0" lvl="0" indent="0" rtl="0">
              <a:spcBef>
                <a:spcPts val="0"/>
              </a:spcBef>
              <a:spcAft>
                <a:spcPts val="0"/>
              </a:spcAft>
              <a:buNone/>
            </a:pPr>
            <a:r>
              <a:rPr lang="en" sz="2400">
                <a:solidFill>
                  <a:srgbClr val="3796BF"/>
                </a:solidFill>
                <a:highlight>
                  <a:srgbClr val="FFFFFF"/>
                </a:highlight>
              </a:rPr>
              <a:t> </a:t>
            </a:r>
            <a:endParaRPr sz="2400">
              <a:solidFill>
                <a:srgbClr val="3796BF"/>
              </a:solidFill>
              <a:highlight>
                <a:srgbClr val="FFFFFF"/>
              </a:highlight>
            </a:endParaRPr>
          </a:p>
          <a:p>
            <a:pPr marL="457200" lvl="0" indent="-381000" rtl="0">
              <a:spcBef>
                <a:spcPts val="0"/>
              </a:spcBef>
              <a:spcAft>
                <a:spcPts val="0"/>
              </a:spcAft>
              <a:buClr>
                <a:srgbClr val="3796BF"/>
              </a:buClr>
              <a:buSzPts val="2400"/>
              <a:buChar char="●"/>
            </a:pPr>
            <a:r>
              <a:rPr lang="en" sz="2400">
                <a:solidFill>
                  <a:srgbClr val="3796BF"/>
                </a:solidFill>
                <a:highlight>
                  <a:srgbClr val="FFFFFF"/>
                </a:highlight>
              </a:rPr>
              <a:t>How do we get to the final solutions.</a:t>
            </a:r>
            <a:endParaRPr sz="2400">
              <a:solidFill>
                <a:srgbClr val="3796BF"/>
              </a:solidFill>
              <a:highlight>
                <a:srgbClr val="FFFFFF"/>
              </a:highlight>
            </a:endParaRPr>
          </a:p>
          <a:p>
            <a:pPr marL="0" lvl="0" indent="0" rtl="0">
              <a:spcBef>
                <a:spcPts val="0"/>
              </a:spcBef>
              <a:spcAft>
                <a:spcPts val="0"/>
              </a:spcAft>
              <a:buNone/>
            </a:pPr>
            <a:endParaRPr sz="2400">
              <a:solidFill>
                <a:srgbClr val="3796BF"/>
              </a:solidFill>
              <a:highlight>
                <a:srgbClr val="FFFFFF"/>
              </a:highlight>
            </a:endParaRPr>
          </a:p>
          <a:p>
            <a:pPr marL="457200" lvl="0" indent="-381000" rtl="0">
              <a:spcBef>
                <a:spcPts val="0"/>
              </a:spcBef>
              <a:spcAft>
                <a:spcPts val="0"/>
              </a:spcAft>
              <a:buClr>
                <a:srgbClr val="3796BF"/>
              </a:buClr>
              <a:buSzPts val="2400"/>
              <a:buChar char="●"/>
            </a:pPr>
            <a:r>
              <a:rPr lang="en" sz="2400">
                <a:solidFill>
                  <a:srgbClr val="3796BF"/>
                </a:solidFill>
                <a:highlight>
                  <a:srgbClr val="FFFFFF"/>
                </a:highlight>
              </a:rPr>
              <a:t>Techniques we used</a:t>
            </a:r>
            <a:endParaRPr sz="2400">
              <a:solidFill>
                <a:srgbClr val="3796BF"/>
              </a:solidFill>
              <a:highlight>
                <a:srgbClr val="FFFFFF"/>
              </a:highlight>
            </a:endParaRPr>
          </a:p>
          <a:p>
            <a:pPr marL="0" lvl="0" indent="0" rtl="0">
              <a:spcBef>
                <a:spcPts val="0"/>
              </a:spcBef>
              <a:spcAft>
                <a:spcPts val="0"/>
              </a:spcAft>
              <a:buNone/>
            </a:pPr>
            <a:endParaRPr sz="2400">
              <a:solidFill>
                <a:srgbClr val="3796BF"/>
              </a:solidFill>
              <a:highlight>
                <a:srgbClr val="FFFFFF"/>
              </a:highlight>
            </a:endParaRPr>
          </a:p>
          <a:p>
            <a:pPr marL="457200" lvl="0" indent="-381000" rtl="0">
              <a:spcBef>
                <a:spcPts val="0"/>
              </a:spcBef>
              <a:spcAft>
                <a:spcPts val="0"/>
              </a:spcAft>
              <a:buClr>
                <a:srgbClr val="3796BF"/>
              </a:buClr>
              <a:buSzPts val="2400"/>
              <a:buChar char="●"/>
            </a:pPr>
            <a:r>
              <a:rPr lang="en" sz="2400">
                <a:solidFill>
                  <a:srgbClr val="3796BF"/>
                </a:solidFill>
                <a:highlight>
                  <a:srgbClr val="FFFFFF"/>
                </a:highlight>
              </a:rPr>
              <a:t>What to do in the future </a:t>
            </a:r>
            <a:endParaRPr sz="2400">
              <a:solidFill>
                <a:srgbClr val="3796BF"/>
              </a:solidFill>
              <a:highlight>
                <a:srgbClr val="FFFFFF"/>
              </a:high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Shape 379"/>
          <p:cNvSpPr txBox="1">
            <a:spLocks noGrp="1"/>
          </p:cNvSpPr>
          <p:nvPr>
            <p:ph type="title"/>
          </p:nvPr>
        </p:nvSpPr>
        <p:spPr>
          <a:xfrm>
            <a:off x="2203625" y="60850"/>
            <a:ext cx="5760300" cy="6807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Future work</a:t>
            </a:r>
            <a:endParaRPr dirty="0"/>
          </a:p>
        </p:txBody>
      </p:sp>
      <p:sp>
        <p:nvSpPr>
          <p:cNvPr id="380" name="Shape 380"/>
          <p:cNvSpPr txBox="1"/>
          <p:nvPr/>
        </p:nvSpPr>
        <p:spPr>
          <a:xfrm>
            <a:off x="1919525" y="1507575"/>
            <a:ext cx="5760300" cy="3122100"/>
          </a:xfrm>
          <a:prstGeom prst="rect">
            <a:avLst/>
          </a:prstGeom>
          <a:noFill/>
          <a:ln>
            <a:noFill/>
          </a:ln>
        </p:spPr>
        <p:txBody>
          <a:bodyPr spcFirstLastPara="1" wrap="square" lIns="91425" tIns="91425" rIns="91425" bIns="91425" anchor="t" anchorCtr="0">
            <a:noAutofit/>
          </a:bodyPr>
          <a:lstStyle/>
          <a:p>
            <a:pPr marL="457200" lvl="0" indent="-381000" rtl="0">
              <a:spcBef>
                <a:spcPts val="0"/>
              </a:spcBef>
              <a:spcAft>
                <a:spcPts val="0"/>
              </a:spcAft>
              <a:buClr>
                <a:srgbClr val="3796BF"/>
              </a:buClr>
              <a:buSzPts val="2400"/>
              <a:buChar char="●"/>
            </a:pPr>
            <a:r>
              <a:rPr lang="en-US" sz="2400" dirty="0">
                <a:solidFill>
                  <a:srgbClr val="3796BF"/>
                </a:solidFill>
                <a:highlight>
                  <a:srgbClr val="FFFFFF"/>
                </a:highlight>
              </a:rPr>
              <a:t>More beautiful User Interface</a:t>
            </a:r>
            <a:endParaRPr sz="2400" dirty="0">
              <a:solidFill>
                <a:srgbClr val="3796BF"/>
              </a:solidFill>
              <a:highlight>
                <a:srgbClr val="FFFFFF"/>
              </a:highlight>
            </a:endParaRPr>
          </a:p>
          <a:p>
            <a:pPr marL="0" lvl="0" indent="0" rtl="0">
              <a:spcBef>
                <a:spcPts val="0"/>
              </a:spcBef>
              <a:spcAft>
                <a:spcPts val="0"/>
              </a:spcAft>
              <a:buNone/>
            </a:pPr>
            <a:r>
              <a:rPr lang="en" sz="2400" dirty="0">
                <a:solidFill>
                  <a:srgbClr val="3796BF"/>
                </a:solidFill>
                <a:highlight>
                  <a:srgbClr val="FFFFFF"/>
                </a:highlight>
              </a:rPr>
              <a:t> </a:t>
            </a:r>
            <a:endParaRPr sz="2400" dirty="0">
              <a:solidFill>
                <a:srgbClr val="3796BF"/>
              </a:solidFill>
              <a:highlight>
                <a:srgbClr val="FFFFFF"/>
              </a:highlight>
            </a:endParaRPr>
          </a:p>
          <a:p>
            <a:pPr marL="457200" lvl="0" indent="-381000" rtl="0">
              <a:spcBef>
                <a:spcPts val="0"/>
              </a:spcBef>
              <a:spcAft>
                <a:spcPts val="0"/>
              </a:spcAft>
              <a:buClr>
                <a:srgbClr val="3796BF"/>
              </a:buClr>
              <a:buSzPts val="2400"/>
              <a:buChar char="●"/>
            </a:pPr>
            <a:r>
              <a:rPr lang="en-US" sz="2400" dirty="0">
                <a:solidFill>
                  <a:srgbClr val="3796BF"/>
                </a:solidFill>
                <a:highlight>
                  <a:srgbClr val="FFFFFF"/>
                </a:highlight>
              </a:rPr>
              <a:t>Get more data and scrape more feature to further train the model</a:t>
            </a:r>
          </a:p>
          <a:p>
            <a:pPr marL="457200" lvl="0" indent="-381000" rtl="0">
              <a:spcBef>
                <a:spcPts val="0"/>
              </a:spcBef>
              <a:spcAft>
                <a:spcPts val="0"/>
              </a:spcAft>
              <a:buClr>
                <a:srgbClr val="3796BF"/>
              </a:buClr>
              <a:buSzPts val="2400"/>
              <a:buChar char="●"/>
            </a:pPr>
            <a:endParaRPr lang="en-US" sz="2400" dirty="0">
              <a:solidFill>
                <a:srgbClr val="3796BF"/>
              </a:solidFill>
              <a:highlight>
                <a:srgbClr val="FFFFFF"/>
              </a:highlight>
            </a:endParaRPr>
          </a:p>
          <a:p>
            <a:pPr marL="457200" lvl="0" indent="-381000" rtl="0">
              <a:spcBef>
                <a:spcPts val="0"/>
              </a:spcBef>
              <a:spcAft>
                <a:spcPts val="0"/>
              </a:spcAft>
              <a:buClr>
                <a:srgbClr val="3796BF"/>
              </a:buClr>
              <a:buSzPts val="2400"/>
              <a:buChar char="●"/>
            </a:pPr>
            <a:r>
              <a:rPr lang="en-US" sz="2400" dirty="0">
                <a:solidFill>
                  <a:srgbClr val="3796BF"/>
                </a:solidFill>
                <a:highlight>
                  <a:srgbClr val="FFFFFF"/>
                </a:highlight>
              </a:rPr>
              <a:t>Find the price in the past three or five years to do the time series model and price prediction</a:t>
            </a:r>
            <a:endParaRPr sz="2400" dirty="0">
              <a:solidFill>
                <a:srgbClr val="3796BF"/>
              </a:solidFill>
              <a:highlight>
                <a:srgbClr val="FFFFFF"/>
              </a:highlight>
            </a:endParaRPr>
          </a:p>
          <a:p>
            <a:pPr marL="0" lvl="0" indent="0" rtl="0">
              <a:spcBef>
                <a:spcPts val="0"/>
              </a:spcBef>
              <a:spcAft>
                <a:spcPts val="0"/>
              </a:spcAft>
              <a:buNone/>
            </a:pPr>
            <a:endParaRPr sz="2400" dirty="0">
              <a:solidFill>
                <a:srgbClr val="3796BF"/>
              </a:solidFill>
              <a:highlight>
                <a:srgbClr val="FFFFFF"/>
              </a:highlight>
            </a:endParaRPr>
          </a:p>
        </p:txBody>
      </p:sp>
    </p:spTree>
    <p:extLst>
      <p:ext uri="{BB962C8B-B14F-4D97-AF65-F5344CB8AC3E}">
        <p14:creationId xmlns:p14="http://schemas.microsoft.com/office/powerpoint/2010/main" val="35710649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Shape 379"/>
          <p:cNvSpPr txBox="1">
            <a:spLocks noGrp="1"/>
          </p:cNvSpPr>
          <p:nvPr>
            <p:ph type="title"/>
          </p:nvPr>
        </p:nvSpPr>
        <p:spPr>
          <a:xfrm>
            <a:off x="2203625" y="60850"/>
            <a:ext cx="5760300" cy="6807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References</a:t>
            </a:r>
            <a:endParaRPr dirty="0"/>
          </a:p>
        </p:txBody>
      </p:sp>
      <p:sp>
        <p:nvSpPr>
          <p:cNvPr id="4" name="Shape 380">
            <a:extLst>
              <a:ext uri="{FF2B5EF4-FFF2-40B4-BE49-F238E27FC236}">
                <a16:creationId xmlns:a16="http://schemas.microsoft.com/office/drawing/2014/main" id="{0424149C-1F87-4278-A3FB-0FB2D68088E3}"/>
              </a:ext>
            </a:extLst>
          </p:cNvPr>
          <p:cNvSpPr txBox="1"/>
          <p:nvPr/>
        </p:nvSpPr>
        <p:spPr>
          <a:xfrm>
            <a:off x="1209310" y="1108080"/>
            <a:ext cx="7224475" cy="3122100"/>
          </a:xfrm>
          <a:prstGeom prst="rect">
            <a:avLst/>
          </a:prstGeom>
          <a:noFill/>
          <a:ln>
            <a:noFill/>
          </a:ln>
        </p:spPr>
        <p:txBody>
          <a:bodyPr spcFirstLastPara="1" wrap="square" lIns="91425" tIns="91425" rIns="91425" bIns="91425" anchor="t" anchorCtr="0">
            <a:noAutofit/>
          </a:bodyPr>
          <a:lstStyle/>
          <a:p>
            <a:pPr marL="457200" lvl="0" indent="-381000">
              <a:buClr>
                <a:srgbClr val="3796BF"/>
              </a:buClr>
              <a:buSzPts val="2400"/>
              <a:buChar char="●"/>
            </a:pPr>
            <a:r>
              <a:rPr lang="en-US" sz="1600" dirty="0">
                <a:solidFill>
                  <a:srgbClr val="3796BF"/>
                </a:solidFill>
              </a:rPr>
              <a:t>1. P.J. Brockwell and R.A. Davis, Time Series: Theory and Methods, Springer Series in Statistics (1986).</a:t>
            </a:r>
            <a:r>
              <a:rPr lang="en" sz="1600" dirty="0">
                <a:solidFill>
                  <a:srgbClr val="3796BF"/>
                </a:solidFill>
                <a:highlight>
                  <a:srgbClr val="FFFFFF"/>
                </a:highlight>
              </a:rPr>
              <a:t> </a:t>
            </a:r>
            <a:endParaRPr sz="1600" dirty="0">
              <a:solidFill>
                <a:srgbClr val="3796BF"/>
              </a:solidFill>
              <a:highlight>
                <a:srgbClr val="FFFFFF"/>
              </a:highlight>
            </a:endParaRPr>
          </a:p>
          <a:p>
            <a:pPr marL="457200" lvl="0" indent="-381000">
              <a:buClr>
                <a:srgbClr val="3796BF"/>
              </a:buClr>
              <a:buSzPts val="2400"/>
              <a:buChar char="●"/>
            </a:pPr>
            <a:r>
              <a:rPr lang="en-US" sz="1600" dirty="0">
                <a:solidFill>
                  <a:srgbClr val="3796BF"/>
                </a:solidFill>
              </a:rPr>
              <a:t>C. Chatfield, The Analysis of Time Series: Theory and Practice, Chapman and Hall (1975). Good general introduction, especially for those completely new to time series.</a:t>
            </a:r>
            <a:endParaRPr lang="en-US" sz="1600" dirty="0">
              <a:solidFill>
                <a:srgbClr val="3796BF"/>
              </a:solidFill>
              <a:highlight>
                <a:srgbClr val="FFFFFF"/>
              </a:highlight>
            </a:endParaRPr>
          </a:p>
          <a:p>
            <a:pPr marL="457200" lvl="0" indent="-381000">
              <a:buClr>
                <a:srgbClr val="3796BF"/>
              </a:buClr>
              <a:buSzPts val="2400"/>
              <a:buChar char="●"/>
            </a:pPr>
            <a:r>
              <a:rPr lang="en-US" sz="1600" dirty="0">
                <a:solidFill>
                  <a:srgbClr val="3796BF"/>
                </a:solidFill>
              </a:rPr>
              <a:t>P.J. Diggle, Time Series: A Biostatistical Introduction, Oxford University Press(1990).</a:t>
            </a:r>
          </a:p>
          <a:p>
            <a:pPr marL="457200" lvl="0" indent="-381000">
              <a:buClr>
                <a:srgbClr val="3796BF"/>
              </a:buClr>
              <a:buSzPts val="2400"/>
              <a:buChar char="●"/>
            </a:pPr>
            <a:r>
              <a:rPr lang="en-US" sz="1600" dirty="0">
                <a:solidFill>
                  <a:srgbClr val="3796BF"/>
                </a:solidFill>
              </a:rPr>
              <a:t>M. Kendall, Time Series, Charles Griffin (1976).</a:t>
            </a:r>
          </a:p>
          <a:p>
            <a:pPr marL="457200" lvl="0" indent="-381000">
              <a:buClr>
                <a:srgbClr val="3796BF"/>
              </a:buClr>
              <a:buSzPts val="2400"/>
              <a:buChar char="●"/>
            </a:pPr>
            <a:r>
              <a:rPr lang="en-US" sz="1600" dirty="0">
                <a:solidFill>
                  <a:srgbClr val="3796BF"/>
                </a:solidFill>
              </a:rPr>
              <a:t>Roy E. Lowrance, Predicting the Market Value of Single-Family Residential Real Estate (01/2015)</a:t>
            </a:r>
            <a:endParaRPr sz="1600" dirty="0">
              <a:solidFill>
                <a:srgbClr val="3796BF"/>
              </a:solidFill>
              <a:highlight>
                <a:srgbClr val="FFFFFF"/>
              </a:highlight>
            </a:endParaRPr>
          </a:p>
        </p:txBody>
      </p:sp>
    </p:spTree>
    <p:extLst>
      <p:ext uri="{BB962C8B-B14F-4D97-AF65-F5344CB8AC3E}">
        <p14:creationId xmlns:p14="http://schemas.microsoft.com/office/powerpoint/2010/main" val="15446393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Shape 385"/>
          <p:cNvSpPr txBox="1">
            <a:spLocks noGrp="1"/>
          </p:cNvSpPr>
          <p:nvPr>
            <p:ph type="ctrTitle" idx="4294967295"/>
          </p:nvPr>
        </p:nvSpPr>
        <p:spPr>
          <a:xfrm>
            <a:off x="685800" y="2093550"/>
            <a:ext cx="4924200" cy="7191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6000">
                <a:solidFill>
                  <a:srgbClr val="FF9900"/>
                </a:solidFill>
              </a:rPr>
              <a:t>THANKS!</a:t>
            </a:r>
            <a:endParaRPr sz="6000">
              <a:solidFill>
                <a:srgbClr val="FF9900"/>
              </a:solidFill>
            </a:endParaRPr>
          </a:p>
        </p:txBody>
      </p:sp>
      <p:sp>
        <p:nvSpPr>
          <p:cNvPr id="386" name="Shape 386"/>
          <p:cNvSpPr txBox="1">
            <a:spLocks noGrp="1"/>
          </p:cNvSpPr>
          <p:nvPr>
            <p:ph type="subTitle" idx="4294967295"/>
          </p:nvPr>
        </p:nvSpPr>
        <p:spPr>
          <a:xfrm>
            <a:off x="685800" y="2608685"/>
            <a:ext cx="4924200" cy="19533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sz="3600" b="1">
                <a:solidFill>
                  <a:srgbClr val="3796BF"/>
                </a:solidFill>
              </a:rPr>
              <a:t>Any 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Shape 205"/>
          <p:cNvSpPr txBox="1">
            <a:spLocks noGrp="1"/>
          </p:cNvSpPr>
          <p:nvPr>
            <p:ph type="title"/>
          </p:nvPr>
        </p:nvSpPr>
        <p:spPr>
          <a:xfrm>
            <a:off x="1031425" y="1161950"/>
            <a:ext cx="7435200" cy="6807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Market Analysis</a:t>
            </a:r>
            <a:endParaRPr/>
          </a:p>
        </p:txBody>
      </p:sp>
      <p:sp>
        <p:nvSpPr>
          <p:cNvPr id="206" name="Shape 206"/>
          <p:cNvSpPr txBox="1">
            <a:spLocks noGrp="1"/>
          </p:cNvSpPr>
          <p:nvPr>
            <p:ph type="body" idx="1"/>
          </p:nvPr>
        </p:nvSpPr>
        <p:spPr>
          <a:xfrm>
            <a:off x="1031425" y="1249525"/>
            <a:ext cx="5138400" cy="30549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endParaRPr sz="2000"/>
          </a:p>
          <a:p>
            <a:pPr marL="457200" marR="0" lvl="0" indent="-355600" algn="l" rtl="0">
              <a:lnSpc>
                <a:spcPct val="100000"/>
              </a:lnSpc>
              <a:spcBef>
                <a:spcPts val="600"/>
              </a:spcBef>
              <a:spcAft>
                <a:spcPts val="0"/>
              </a:spcAft>
              <a:buSzPts val="2000"/>
              <a:buChar char="»"/>
            </a:pPr>
            <a:r>
              <a:rPr lang="en" sz="2000"/>
              <a:t>Zillow Zestimate: statistical and machine learning models to estimate home prices.</a:t>
            </a:r>
            <a:endParaRPr sz="2000"/>
          </a:p>
          <a:p>
            <a:pPr marL="457200" lvl="0" indent="-355600" rtl="0">
              <a:spcBef>
                <a:spcPts val="0"/>
              </a:spcBef>
              <a:spcAft>
                <a:spcPts val="0"/>
              </a:spcAft>
              <a:buSzPts val="2000"/>
              <a:buChar char="»"/>
            </a:pPr>
            <a:r>
              <a:rPr lang="en" sz="2000"/>
              <a:t>Shanghai is one of the largest housing markets, attracting investments from investors and homebuyers</a:t>
            </a:r>
            <a:endParaRPr sz="2000"/>
          </a:p>
          <a:p>
            <a:pPr marL="457200" lvl="0" indent="-355600" rtl="0">
              <a:spcBef>
                <a:spcPts val="0"/>
              </a:spcBef>
              <a:spcAft>
                <a:spcPts val="0"/>
              </a:spcAft>
              <a:buSzPts val="2000"/>
              <a:buChar char="»"/>
            </a:pPr>
            <a:r>
              <a:rPr lang="en" sz="2000"/>
              <a:t>There is a demand for models to provide price prediction for Shanghai</a:t>
            </a:r>
            <a:endParaRPr sz="20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Shape 211"/>
          <p:cNvSpPr txBox="1">
            <a:spLocks noGrp="1"/>
          </p:cNvSpPr>
          <p:nvPr>
            <p:ph type="title"/>
          </p:nvPr>
        </p:nvSpPr>
        <p:spPr>
          <a:xfrm>
            <a:off x="1031425" y="1149725"/>
            <a:ext cx="5760300" cy="680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Objective</a:t>
            </a:r>
            <a:endParaRPr/>
          </a:p>
        </p:txBody>
      </p:sp>
      <p:sp>
        <p:nvSpPr>
          <p:cNvPr id="212" name="Shape 212"/>
          <p:cNvSpPr txBox="1">
            <a:spLocks noGrp="1"/>
          </p:cNvSpPr>
          <p:nvPr>
            <p:ph type="body" idx="1"/>
          </p:nvPr>
        </p:nvSpPr>
        <p:spPr>
          <a:xfrm>
            <a:off x="1031425" y="1777125"/>
            <a:ext cx="5760300" cy="2521200"/>
          </a:xfrm>
          <a:prstGeom prst="rect">
            <a:avLst/>
          </a:prstGeom>
        </p:spPr>
        <p:txBody>
          <a:bodyPr spcFirstLastPara="1" wrap="square" lIns="91425" tIns="91425" rIns="91425" bIns="91425" anchor="t" anchorCtr="0">
            <a:noAutofit/>
          </a:bodyPr>
          <a:lstStyle/>
          <a:p>
            <a:pPr marL="457200" lvl="0" indent="-355600" rtl="0">
              <a:spcBef>
                <a:spcPts val="600"/>
              </a:spcBef>
              <a:spcAft>
                <a:spcPts val="0"/>
              </a:spcAft>
              <a:buSzPts val="2000"/>
              <a:buChar char="»"/>
            </a:pPr>
            <a:r>
              <a:rPr lang="en" b="1"/>
              <a:t>Analyze</a:t>
            </a:r>
            <a:r>
              <a:rPr lang="en"/>
              <a:t> the historical price impact on the Shanghai real estate market price </a:t>
            </a:r>
            <a:endParaRPr/>
          </a:p>
          <a:p>
            <a:pPr marL="457200" lvl="0" indent="-355600" rtl="0">
              <a:spcBef>
                <a:spcPts val="0"/>
              </a:spcBef>
              <a:spcAft>
                <a:spcPts val="0"/>
              </a:spcAft>
              <a:buSzPts val="2000"/>
              <a:buChar char="»"/>
            </a:pPr>
            <a:r>
              <a:rPr lang="en" b="1"/>
              <a:t>Demonstrate</a:t>
            </a:r>
            <a:r>
              <a:rPr lang="en"/>
              <a:t> all the factors that will have impact on the price</a:t>
            </a:r>
            <a:endParaRPr/>
          </a:p>
          <a:p>
            <a:pPr marL="457200" lvl="0" indent="-355600" rtl="0">
              <a:spcBef>
                <a:spcPts val="0"/>
              </a:spcBef>
              <a:spcAft>
                <a:spcPts val="0"/>
              </a:spcAft>
              <a:buSzPts val="2000"/>
              <a:buChar char="»"/>
            </a:pPr>
            <a:r>
              <a:rPr lang="en" b="1"/>
              <a:t>Show</a:t>
            </a:r>
            <a:r>
              <a:rPr lang="en"/>
              <a:t> the expected price for the specific needs from the customers</a:t>
            </a:r>
            <a:endParaRPr/>
          </a:p>
          <a:p>
            <a:pPr marL="0" lvl="0" indent="0">
              <a:spcBef>
                <a:spcPts val="60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Shape 217"/>
          <p:cNvSpPr txBox="1">
            <a:spLocks noGrp="1"/>
          </p:cNvSpPr>
          <p:nvPr>
            <p:ph type="title"/>
          </p:nvPr>
        </p:nvSpPr>
        <p:spPr>
          <a:xfrm>
            <a:off x="1031425" y="1182125"/>
            <a:ext cx="3418200" cy="6807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DATA DESCRIPTION</a:t>
            </a:r>
            <a:endParaRPr/>
          </a:p>
        </p:txBody>
      </p:sp>
      <p:sp>
        <p:nvSpPr>
          <p:cNvPr id="218" name="Shape 218"/>
          <p:cNvSpPr/>
          <p:nvPr/>
        </p:nvSpPr>
        <p:spPr>
          <a:xfrm>
            <a:off x="4997400" y="3225975"/>
            <a:ext cx="4146600" cy="19602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219" name="Shape 219"/>
          <p:cNvPicPr preferRelativeResize="0"/>
          <p:nvPr/>
        </p:nvPicPr>
        <p:blipFill>
          <a:blip r:embed="rId3">
            <a:alphaModFix/>
          </a:blip>
          <a:stretch>
            <a:fillRect/>
          </a:stretch>
        </p:blipFill>
        <p:spPr>
          <a:xfrm>
            <a:off x="5181125" y="0"/>
            <a:ext cx="3962874" cy="3970726"/>
          </a:xfrm>
          <a:prstGeom prst="rect">
            <a:avLst/>
          </a:prstGeom>
          <a:noFill/>
          <a:ln>
            <a:noFill/>
          </a:ln>
        </p:spPr>
      </p:pic>
      <p:sp>
        <p:nvSpPr>
          <p:cNvPr id="220" name="Shape 220"/>
          <p:cNvSpPr/>
          <p:nvPr/>
        </p:nvSpPr>
        <p:spPr>
          <a:xfrm>
            <a:off x="7226475" y="1134725"/>
            <a:ext cx="1348800" cy="804300"/>
          </a:xfrm>
          <a:prstGeom prst="ellipse">
            <a:avLst/>
          </a:prstGeom>
          <a:noFill/>
          <a:ln w="28575" cap="flat" cmpd="sng">
            <a:solidFill>
              <a:srgbClr val="3796B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221" name="Shape 221"/>
          <p:cNvPicPr preferRelativeResize="0"/>
          <p:nvPr/>
        </p:nvPicPr>
        <p:blipFill rotWithShape="1">
          <a:blip r:embed="rId4">
            <a:alphaModFix/>
          </a:blip>
          <a:srcRect t="20339" r="89117" b="25521"/>
          <a:stretch/>
        </p:blipFill>
        <p:spPr>
          <a:xfrm>
            <a:off x="5384802" y="3742750"/>
            <a:ext cx="629900" cy="480725"/>
          </a:xfrm>
          <a:prstGeom prst="rect">
            <a:avLst/>
          </a:prstGeom>
          <a:noFill/>
          <a:ln>
            <a:noFill/>
          </a:ln>
        </p:spPr>
      </p:pic>
      <p:pic>
        <p:nvPicPr>
          <p:cNvPr id="222" name="Shape 222"/>
          <p:cNvPicPr preferRelativeResize="0"/>
          <p:nvPr/>
        </p:nvPicPr>
        <p:blipFill rotWithShape="1">
          <a:blip r:embed="rId4">
            <a:alphaModFix/>
          </a:blip>
          <a:srcRect l="34920" t="17764" r="54197" b="47327"/>
          <a:stretch/>
        </p:blipFill>
        <p:spPr>
          <a:xfrm>
            <a:off x="5359674" y="4274000"/>
            <a:ext cx="629900" cy="309950"/>
          </a:xfrm>
          <a:prstGeom prst="rect">
            <a:avLst/>
          </a:prstGeom>
          <a:noFill/>
          <a:ln>
            <a:noFill/>
          </a:ln>
        </p:spPr>
      </p:pic>
      <p:pic>
        <p:nvPicPr>
          <p:cNvPr id="223" name="Shape 223"/>
          <p:cNvPicPr preferRelativeResize="0"/>
          <p:nvPr/>
        </p:nvPicPr>
        <p:blipFill rotWithShape="1">
          <a:blip r:embed="rId4">
            <a:alphaModFix/>
          </a:blip>
          <a:srcRect l="69677" t="17799" b="54728"/>
          <a:stretch/>
        </p:blipFill>
        <p:spPr>
          <a:xfrm>
            <a:off x="5326996" y="4544870"/>
            <a:ext cx="1792574" cy="249150"/>
          </a:xfrm>
          <a:prstGeom prst="rect">
            <a:avLst/>
          </a:prstGeom>
          <a:noFill/>
          <a:ln>
            <a:noFill/>
          </a:ln>
        </p:spPr>
      </p:pic>
      <p:pic>
        <p:nvPicPr>
          <p:cNvPr id="224" name="Shape 224"/>
          <p:cNvPicPr preferRelativeResize="0"/>
          <p:nvPr/>
        </p:nvPicPr>
        <p:blipFill rotWithShape="1">
          <a:blip r:embed="rId4">
            <a:alphaModFix/>
          </a:blip>
          <a:srcRect l="10908" t="20339" r="76696" b="25521"/>
          <a:stretch/>
        </p:blipFill>
        <p:spPr>
          <a:xfrm>
            <a:off x="6061955" y="3755173"/>
            <a:ext cx="717401" cy="480725"/>
          </a:xfrm>
          <a:prstGeom prst="rect">
            <a:avLst/>
          </a:prstGeom>
          <a:noFill/>
          <a:ln>
            <a:noFill/>
          </a:ln>
        </p:spPr>
      </p:pic>
      <p:pic>
        <p:nvPicPr>
          <p:cNvPr id="225" name="Shape 225"/>
          <p:cNvPicPr preferRelativeResize="0"/>
          <p:nvPr/>
        </p:nvPicPr>
        <p:blipFill rotWithShape="1">
          <a:blip r:embed="rId4">
            <a:alphaModFix/>
          </a:blip>
          <a:srcRect l="46576" t="17764" r="48937" b="47327"/>
          <a:stretch/>
        </p:blipFill>
        <p:spPr>
          <a:xfrm>
            <a:off x="6078508" y="4274000"/>
            <a:ext cx="259674" cy="309950"/>
          </a:xfrm>
          <a:prstGeom prst="rect">
            <a:avLst/>
          </a:prstGeom>
          <a:noFill/>
          <a:ln>
            <a:noFill/>
          </a:ln>
        </p:spPr>
      </p:pic>
      <p:cxnSp>
        <p:nvCxnSpPr>
          <p:cNvPr id="226" name="Shape 226"/>
          <p:cNvCxnSpPr/>
          <p:nvPr/>
        </p:nvCxnSpPr>
        <p:spPr>
          <a:xfrm>
            <a:off x="5419950" y="544500"/>
            <a:ext cx="1063800" cy="552900"/>
          </a:xfrm>
          <a:prstGeom prst="straightConnector1">
            <a:avLst/>
          </a:prstGeom>
          <a:noFill/>
          <a:ln w="28575" cap="flat" cmpd="sng">
            <a:solidFill>
              <a:srgbClr val="3796BF"/>
            </a:solidFill>
            <a:prstDash val="solid"/>
            <a:round/>
            <a:headEnd type="none" w="med" len="med"/>
            <a:tailEnd type="none" w="med" len="med"/>
          </a:ln>
        </p:spPr>
      </p:cxnSp>
      <p:sp>
        <p:nvSpPr>
          <p:cNvPr id="227" name="Shape 227"/>
          <p:cNvSpPr txBox="1">
            <a:spLocks noGrp="1"/>
          </p:cNvSpPr>
          <p:nvPr>
            <p:ph type="body" idx="1"/>
          </p:nvPr>
        </p:nvSpPr>
        <p:spPr>
          <a:xfrm>
            <a:off x="1031425" y="1943525"/>
            <a:ext cx="3418200" cy="25212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r>
              <a:rPr lang="en"/>
              <a:t>Price </a:t>
            </a:r>
            <a:endParaRPr/>
          </a:p>
          <a:p>
            <a:pPr marL="0" lvl="0" indent="0" rtl="0">
              <a:spcBef>
                <a:spcPts val="600"/>
              </a:spcBef>
              <a:spcAft>
                <a:spcPts val="0"/>
              </a:spcAft>
              <a:buClr>
                <a:schemeClr val="dk1"/>
              </a:buClr>
              <a:buSzPts val="1100"/>
              <a:buFont typeface="Arial"/>
              <a:buNone/>
            </a:pPr>
            <a:r>
              <a:rPr lang="en"/>
              <a:t>per square meter (in RMB)</a:t>
            </a:r>
            <a:endParaRPr/>
          </a:p>
          <a:p>
            <a:pPr marL="0" lvl="0" indent="0" rtl="0">
              <a:spcBef>
                <a:spcPts val="600"/>
              </a:spcBef>
              <a:spcAft>
                <a:spcPts val="0"/>
              </a:spcAft>
              <a:buNone/>
            </a:pPr>
            <a:endParaRPr/>
          </a:p>
        </p:txBody>
      </p:sp>
      <p:sp>
        <p:nvSpPr>
          <p:cNvPr id="228" name="Shape 228"/>
          <p:cNvSpPr txBox="1"/>
          <p:nvPr/>
        </p:nvSpPr>
        <p:spPr>
          <a:xfrm>
            <a:off x="7696200" y="1554475"/>
            <a:ext cx="1002300" cy="3810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a:solidFill>
                  <a:srgbClr val="FF0000"/>
                </a:solidFill>
              </a:rPr>
              <a:t>≈$16,000</a:t>
            </a:r>
            <a:endParaRPr>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Shape 233"/>
          <p:cNvSpPr txBox="1">
            <a:spLocks noGrp="1"/>
          </p:cNvSpPr>
          <p:nvPr>
            <p:ph type="body" idx="1"/>
          </p:nvPr>
        </p:nvSpPr>
        <p:spPr>
          <a:xfrm>
            <a:off x="1031425" y="1943525"/>
            <a:ext cx="3418200" cy="25212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a:t>Floor plan</a:t>
            </a:r>
            <a:endParaRPr/>
          </a:p>
          <a:p>
            <a:pPr marL="0" lvl="0" indent="0" rtl="0">
              <a:spcBef>
                <a:spcPts val="600"/>
              </a:spcBef>
              <a:spcAft>
                <a:spcPts val="0"/>
              </a:spcAft>
              <a:buNone/>
            </a:pPr>
            <a:endParaRPr/>
          </a:p>
        </p:txBody>
      </p:sp>
      <p:sp>
        <p:nvSpPr>
          <p:cNvPr id="234" name="Shape 234"/>
          <p:cNvSpPr txBox="1">
            <a:spLocks noGrp="1"/>
          </p:cNvSpPr>
          <p:nvPr>
            <p:ph type="title"/>
          </p:nvPr>
        </p:nvSpPr>
        <p:spPr>
          <a:xfrm>
            <a:off x="1031425" y="1182125"/>
            <a:ext cx="3418200" cy="6807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DATA DESCRIPTION</a:t>
            </a:r>
            <a:endParaRPr/>
          </a:p>
        </p:txBody>
      </p:sp>
      <p:sp>
        <p:nvSpPr>
          <p:cNvPr id="235" name="Shape 235"/>
          <p:cNvSpPr/>
          <p:nvPr/>
        </p:nvSpPr>
        <p:spPr>
          <a:xfrm>
            <a:off x="4997400" y="3225975"/>
            <a:ext cx="4146600" cy="19602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236" name="Shape 236"/>
          <p:cNvPicPr preferRelativeResize="0"/>
          <p:nvPr/>
        </p:nvPicPr>
        <p:blipFill>
          <a:blip r:embed="rId3">
            <a:alphaModFix/>
          </a:blip>
          <a:stretch>
            <a:fillRect/>
          </a:stretch>
        </p:blipFill>
        <p:spPr>
          <a:xfrm>
            <a:off x="5181125" y="0"/>
            <a:ext cx="3962874" cy="3970726"/>
          </a:xfrm>
          <a:prstGeom prst="rect">
            <a:avLst/>
          </a:prstGeom>
          <a:noFill/>
          <a:ln>
            <a:noFill/>
          </a:ln>
        </p:spPr>
      </p:pic>
      <p:sp>
        <p:nvSpPr>
          <p:cNvPr id="237" name="Shape 237"/>
          <p:cNvSpPr/>
          <p:nvPr/>
        </p:nvSpPr>
        <p:spPr>
          <a:xfrm>
            <a:off x="5277450" y="1182125"/>
            <a:ext cx="1147800" cy="761400"/>
          </a:xfrm>
          <a:prstGeom prst="ellipse">
            <a:avLst/>
          </a:prstGeom>
          <a:noFill/>
          <a:ln w="28575" cap="flat" cmpd="sng">
            <a:solidFill>
              <a:srgbClr val="3796B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238" name="Shape 238"/>
          <p:cNvPicPr preferRelativeResize="0"/>
          <p:nvPr/>
        </p:nvPicPr>
        <p:blipFill rotWithShape="1">
          <a:blip r:embed="rId4">
            <a:alphaModFix/>
          </a:blip>
          <a:srcRect t="20339" r="89117" b="25521"/>
          <a:stretch/>
        </p:blipFill>
        <p:spPr>
          <a:xfrm>
            <a:off x="5384802" y="3742750"/>
            <a:ext cx="629900" cy="480725"/>
          </a:xfrm>
          <a:prstGeom prst="rect">
            <a:avLst/>
          </a:prstGeom>
          <a:noFill/>
          <a:ln>
            <a:noFill/>
          </a:ln>
        </p:spPr>
      </p:pic>
      <p:pic>
        <p:nvPicPr>
          <p:cNvPr id="239" name="Shape 239"/>
          <p:cNvPicPr preferRelativeResize="0"/>
          <p:nvPr/>
        </p:nvPicPr>
        <p:blipFill rotWithShape="1">
          <a:blip r:embed="rId4">
            <a:alphaModFix/>
          </a:blip>
          <a:srcRect l="34920" t="17764" r="54197" b="47327"/>
          <a:stretch/>
        </p:blipFill>
        <p:spPr>
          <a:xfrm>
            <a:off x="5359674" y="4274000"/>
            <a:ext cx="629900" cy="309950"/>
          </a:xfrm>
          <a:prstGeom prst="rect">
            <a:avLst/>
          </a:prstGeom>
          <a:noFill/>
          <a:ln>
            <a:noFill/>
          </a:ln>
        </p:spPr>
      </p:pic>
      <p:pic>
        <p:nvPicPr>
          <p:cNvPr id="240" name="Shape 240"/>
          <p:cNvPicPr preferRelativeResize="0"/>
          <p:nvPr/>
        </p:nvPicPr>
        <p:blipFill rotWithShape="1">
          <a:blip r:embed="rId4">
            <a:alphaModFix/>
          </a:blip>
          <a:srcRect l="69677" t="17799" b="54728"/>
          <a:stretch/>
        </p:blipFill>
        <p:spPr>
          <a:xfrm>
            <a:off x="5326996" y="4544870"/>
            <a:ext cx="1792574" cy="249150"/>
          </a:xfrm>
          <a:prstGeom prst="rect">
            <a:avLst/>
          </a:prstGeom>
          <a:noFill/>
          <a:ln>
            <a:noFill/>
          </a:ln>
        </p:spPr>
      </p:pic>
      <p:pic>
        <p:nvPicPr>
          <p:cNvPr id="241" name="Shape 241"/>
          <p:cNvPicPr preferRelativeResize="0"/>
          <p:nvPr/>
        </p:nvPicPr>
        <p:blipFill rotWithShape="1">
          <a:blip r:embed="rId4">
            <a:alphaModFix/>
          </a:blip>
          <a:srcRect l="10908" t="20339" r="76696" b="25521"/>
          <a:stretch/>
        </p:blipFill>
        <p:spPr>
          <a:xfrm>
            <a:off x="6061955" y="3755173"/>
            <a:ext cx="717401" cy="480725"/>
          </a:xfrm>
          <a:prstGeom prst="rect">
            <a:avLst/>
          </a:prstGeom>
          <a:noFill/>
          <a:ln>
            <a:noFill/>
          </a:ln>
        </p:spPr>
      </p:pic>
      <p:pic>
        <p:nvPicPr>
          <p:cNvPr id="242" name="Shape 242"/>
          <p:cNvPicPr preferRelativeResize="0"/>
          <p:nvPr/>
        </p:nvPicPr>
        <p:blipFill rotWithShape="1">
          <a:blip r:embed="rId4">
            <a:alphaModFix/>
          </a:blip>
          <a:srcRect l="46576" t="17764" r="48937" b="47327"/>
          <a:stretch/>
        </p:blipFill>
        <p:spPr>
          <a:xfrm>
            <a:off x="6078508" y="4274000"/>
            <a:ext cx="259674" cy="309950"/>
          </a:xfrm>
          <a:prstGeom prst="rect">
            <a:avLst/>
          </a:prstGeom>
          <a:noFill/>
          <a:ln>
            <a:noFill/>
          </a:ln>
        </p:spPr>
      </p:pic>
      <p:pic>
        <p:nvPicPr>
          <p:cNvPr id="243" name="Shape 243"/>
          <p:cNvPicPr preferRelativeResize="0"/>
          <p:nvPr/>
        </p:nvPicPr>
        <p:blipFill rotWithShape="1">
          <a:blip r:embed="rId5">
            <a:alphaModFix/>
          </a:blip>
          <a:srcRect r="3502"/>
          <a:stretch/>
        </p:blipFill>
        <p:spPr>
          <a:xfrm>
            <a:off x="336150" y="2649525"/>
            <a:ext cx="2303700" cy="2144500"/>
          </a:xfrm>
          <a:prstGeom prst="rect">
            <a:avLst/>
          </a:prstGeom>
          <a:noFill/>
          <a:ln>
            <a:noFill/>
          </a:ln>
        </p:spPr>
      </p:pic>
      <p:sp>
        <p:nvSpPr>
          <p:cNvPr id="244" name="Shape 244"/>
          <p:cNvSpPr txBox="1"/>
          <p:nvPr/>
        </p:nvSpPr>
        <p:spPr>
          <a:xfrm>
            <a:off x="2768750" y="2596900"/>
            <a:ext cx="2303700" cy="20775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endParaRPr>
              <a:solidFill>
                <a:srgbClr val="607896"/>
              </a:solidFill>
            </a:endParaRPr>
          </a:p>
          <a:p>
            <a:pPr marL="0" lvl="0" indent="0">
              <a:spcBef>
                <a:spcPts val="0"/>
              </a:spcBef>
              <a:spcAft>
                <a:spcPts val="0"/>
              </a:spcAft>
              <a:buNone/>
            </a:pPr>
            <a:r>
              <a:rPr lang="en">
                <a:solidFill>
                  <a:srgbClr val="607896"/>
                </a:solidFill>
              </a:rPr>
              <a:t># of bedroom: 4</a:t>
            </a:r>
            <a:endParaRPr>
              <a:solidFill>
                <a:srgbClr val="607896"/>
              </a:solidFill>
            </a:endParaRPr>
          </a:p>
          <a:p>
            <a:pPr marL="0" lvl="0" indent="0">
              <a:spcBef>
                <a:spcPts val="0"/>
              </a:spcBef>
              <a:spcAft>
                <a:spcPts val="0"/>
              </a:spcAft>
              <a:buNone/>
            </a:pPr>
            <a:endParaRPr>
              <a:solidFill>
                <a:srgbClr val="607896"/>
              </a:solidFill>
            </a:endParaRPr>
          </a:p>
          <a:p>
            <a:pPr marL="0" lvl="0" indent="0">
              <a:spcBef>
                <a:spcPts val="0"/>
              </a:spcBef>
              <a:spcAft>
                <a:spcPts val="0"/>
              </a:spcAft>
              <a:buNone/>
            </a:pPr>
            <a:r>
              <a:rPr lang="en">
                <a:solidFill>
                  <a:srgbClr val="607896"/>
                </a:solidFill>
              </a:rPr>
              <a:t># of living room : 2</a:t>
            </a:r>
            <a:endParaRPr>
              <a:solidFill>
                <a:srgbClr val="607896"/>
              </a:solidFill>
            </a:endParaRPr>
          </a:p>
          <a:p>
            <a:pPr marL="0" lvl="0" indent="0">
              <a:spcBef>
                <a:spcPts val="0"/>
              </a:spcBef>
              <a:spcAft>
                <a:spcPts val="0"/>
              </a:spcAft>
              <a:buNone/>
            </a:pPr>
            <a:endParaRPr>
              <a:solidFill>
                <a:srgbClr val="607896"/>
              </a:solidFill>
            </a:endParaRPr>
          </a:p>
          <a:p>
            <a:pPr marL="0" lvl="0" indent="0">
              <a:spcBef>
                <a:spcPts val="0"/>
              </a:spcBef>
              <a:spcAft>
                <a:spcPts val="0"/>
              </a:spcAft>
              <a:buNone/>
            </a:pPr>
            <a:r>
              <a:rPr lang="en">
                <a:solidFill>
                  <a:srgbClr val="607896"/>
                </a:solidFill>
              </a:rPr>
              <a:t># of bathroom: 2</a:t>
            </a:r>
            <a:endParaRPr>
              <a:solidFill>
                <a:srgbClr val="607896"/>
              </a:solidFill>
            </a:endParaRPr>
          </a:p>
          <a:p>
            <a:pPr marL="0" lvl="0" indent="0">
              <a:spcBef>
                <a:spcPts val="0"/>
              </a:spcBef>
              <a:spcAft>
                <a:spcPts val="0"/>
              </a:spcAft>
              <a:buNone/>
            </a:pPr>
            <a:endParaRPr>
              <a:solidFill>
                <a:srgbClr val="607896"/>
              </a:solidFill>
            </a:endParaRPr>
          </a:p>
          <a:p>
            <a:pPr marL="0" lvl="0" indent="0">
              <a:spcBef>
                <a:spcPts val="0"/>
              </a:spcBef>
              <a:spcAft>
                <a:spcPts val="0"/>
              </a:spcAft>
              <a:buNone/>
            </a:pPr>
            <a:r>
              <a:rPr lang="en">
                <a:solidFill>
                  <a:srgbClr val="FF0000"/>
                </a:solidFill>
              </a:rPr>
              <a:t>Total floor area: 193</a:t>
            </a:r>
            <a:endParaRPr>
              <a:solidFill>
                <a:srgbClr val="FF0000"/>
              </a:solidFill>
            </a:endParaRPr>
          </a:p>
        </p:txBody>
      </p:sp>
      <p:sp>
        <p:nvSpPr>
          <p:cNvPr id="245" name="Shape 245"/>
          <p:cNvSpPr/>
          <p:nvPr/>
        </p:nvSpPr>
        <p:spPr>
          <a:xfrm>
            <a:off x="6266025" y="1182125"/>
            <a:ext cx="960300" cy="680700"/>
          </a:xfrm>
          <a:prstGeom prst="ellipse">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Shape 250"/>
          <p:cNvSpPr txBox="1">
            <a:spLocks noGrp="1"/>
          </p:cNvSpPr>
          <p:nvPr>
            <p:ph type="body" idx="1"/>
          </p:nvPr>
        </p:nvSpPr>
        <p:spPr>
          <a:xfrm>
            <a:off x="1031425" y="1943525"/>
            <a:ext cx="3418200" cy="25212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a:t>Location</a:t>
            </a:r>
            <a:endParaRPr/>
          </a:p>
          <a:p>
            <a:pPr marL="0" lvl="0" indent="0" rtl="0">
              <a:spcBef>
                <a:spcPts val="600"/>
              </a:spcBef>
              <a:spcAft>
                <a:spcPts val="0"/>
              </a:spcAft>
              <a:buNone/>
            </a:pPr>
            <a:endParaRPr/>
          </a:p>
        </p:txBody>
      </p:sp>
      <p:sp>
        <p:nvSpPr>
          <p:cNvPr id="251" name="Shape 251"/>
          <p:cNvSpPr txBox="1">
            <a:spLocks noGrp="1"/>
          </p:cNvSpPr>
          <p:nvPr>
            <p:ph type="title"/>
          </p:nvPr>
        </p:nvSpPr>
        <p:spPr>
          <a:xfrm>
            <a:off x="1031425" y="1182125"/>
            <a:ext cx="3418200" cy="6807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DATA DESCRIPTION</a:t>
            </a:r>
            <a:endParaRPr/>
          </a:p>
        </p:txBody>
      </p:sp>
      <p:sp>
        <p:nvSpPr>
          <p:cNvPr id="252" name="Shape 252"/>
          <p:cNvSpPr/>
          <p:nvPr/>
        </p:nvSpPr>
        <p:spPr>
          <a:xfrm>
            <a:off x="4997400" y="3225975"/>
            <a:ext cx="4146600" cy="19602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253" name="Shape 253"/>
          <p:cNvPicPr preferRelativeResize="0"/>
          <p:nvPr/>
        </p:nvPicPr>
        <p:blipFill>
          <a:blip r:embed="rId3">
            <a:alphaModFix/>
          </a:blip>
          <a:stretch>
            <a:fillRect/>
          </a:stretch>
        </p:blipFill>
        <p:spPr>
          <a:xfrm>
            <a:off x="5181125" y="0"/>
            <a:ext cx="3962874" cy="3970726"/>
          </a:xfrm>
          <a:prstGeom prst="rect">
            <a:avLst/>
          </a:prstGeom>
          <a:noFill/>
          <a:ln>
            <a:noFill/>
          </a:ln>
        </p:spPr>
      </p:pic>
      <p:pic>
        <p:nvPicPr>
          <p:cNvPr id="254" name="Shape 254"/>
          <p:cNvPicPr preferRelativeResize="0"/>
          <p:nvPr/>
        </p:nvPicPr>
        <p:blipFill rotWithShape="1">
          <a:blip r:embed="rId4">
            <a:alphaModFix/>
          </a:blip>
          <a:srcRect t="20339" r="89117" b="25521"/>
          <a:stretch/>
        </p:blipFill>
        <p:spPr>
          <a:xfrm>
            <a:off x="5384802" y="3742750"/>
            <a:ext cx="629900" cy="480725"/>
          </a:xfrm>
          <a:prstGeom prst="rect">
            <a:avLst/>
          </a:prstGeom>
          <a:noFill/>
          <a:ln>
            <a:noFill/>
          </a:ln>
        </p:spPr>
      </p:pic>
      <p:pic>
        <p:nvPicPr>
          <p:cNvPr id="255" name="Shape 255"/>
          <p:cNvPicPr preferRelativeResize="0"/>
          <p:nvPr/>
        </p:nvPicPr>
        <p:blipFill rotWithShape="1">
          <a:blip r:embed="rId4">
            <a:alphaModFix/>
          </a:blip>
          <a:srcRect l="34920" t="17764" r="54197" b="47327"/>
          <a:stretch/>
        </p:blipFill>
        <p:spPr>
          <a:xfrm>
            <a:off x="5359674" y="4274000"/>
            <a:ext cx="629900" cy="309950"/>
          </a:xfrm>
          <a:prstGeom prst="rect">
            <a:avLst/>
          </a:prstGeom>
          <a:noFill/>
          <a:ln>
            <a:noFill/>
          </a:ln>
        </p:spPr>
      </p:pic>
      <p:pic>
        <p:nvPicPr>
          <p:cNvPr id="256" name="Shape 256"/>
          <p:cNvPicPr preferRelativeResize="0"/>
          <p:nvPr/>
        </p:nvPicPr>
        <p:blipFill rotWithShape="1">
          <a:blip r:embed="rId4">
            <a:alphaModFix/>
          </a:blip>
          <a:srcRect l="69677" t="17799" b="54728"/>
          <a:stretch/>
        </p:blipFill>
        <p:spPr>
          <a:xfrm>
            <a:off x="5326996" y="4544870"/>
            <a:ext cx="1792574" cy="249150"/>
          </a:xfrm>
          <a:prstGeom prst="rect">
            <a:avLst/>
          </a:prstGeom>
          <a:noFill/>
          <a:ln>
            <a:noFill/>
          </a:ln>
        </p:spPr>
      </p:pic>
      <p:pic>
        <p:nvPicPr>
          <p:cNvPr id="257" name="Shape 257"/>
          <p:cNvPicPr preferRelativeResize="0"/>
          <p:nvPr/>
        </p:nvPicPr>
        <p:blipFill rotWithShape="1">
          <a:blip r:embed="rId4">
            <a:alphaModFix/>
          </a:blip>
          <a:srcRect l="10908" t="20339" r="76696" b="25521"/>
          <a:stretch/>
        </p:blipFill>
        <p:spPr>
          <a:xfrm>
            <a:off x="6061955" y="3755173"/>
            <a:ext cx="717401" cy="480725"/>
          </a:xfrm>
          <a:prstGeom prst="rect">
            <a:avLst/>
          </a:prstGeom>
          <a:noFill/>
          <a:ln>
            <a:noFill/>
          </a:ln>
        </p:spPr>
      </p:pic>
      <p:pic>
        <p:nvPicPr>
          <p:cNvPr id="258" name="Shape 258"/>
          <p:cNvPicPr preferRelativeResize="0"/>
          <p:nvPr/>
        </p:nvPicPr>
        <p:blipFill rotWithShape="1">
          <a:blip r:embed="rId4">
            <a:alphaModFix/>
          </a:blip>
          <a:srcRect l="46576" t="17764" r="48937" b="47327"/>
          <a:stretch/>
        </p:blipFill>
        <p:spPr>
          <a:xfrm>
            <a:off x="6078508" y="4274000"/>
            <a:ext cx="259674" cy="309950"/>
          </a:xfrm>
          <a:prstGeom prst="rect">
            <a:avLst/>
          </a:prstGeom>
          <a:noFill/>
          <a:ln>
            <a:noFill/>
          </a:ln>
        </p:spPr>
      </p:pic>
      <p:sp>
        <p:nvSpPr>
          <p:cNvPr id="259" name="Shape 259"/>
          <p:cNvSpPr/>
          <p:nvPr/>
        </p:nvSpPr>
        <p:spPr>
          <a:xfrm>
            <a:off x="5310225" y="3119475"/>
            <a:ext cx="1583400" cy="351900"/>
          </a:xfrm>
          <a:prstGeom prst="roundRect">
            <a:avLst>
              <a:gd name="adj" fmla="val 16667"/>
            </a:avLst>
          </a:prstGeom>
          <a:noFill/>
          <a:ln w="28575" cap="flat" cmpd="sng">
            <a:solidFill>
              <a:srgbClr val="3796B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260" name="Shape 260"/>
          <p:cNvPicPr preferRelativeResize="0"/>
          <p:nvPr/>
        </p:nvPicPr>
        <p:blipFill>
          <a:blip r:embed="rId5">
            <a:alphaModFix/>
          </a:blip>
          <a:stretch>
            <a:fillRect/>
          </a:stretch>
        </p:blipFill>
        <p:spPr>
          <a:xfrm>
            <a:off x="1180625" y="2481950"/>
            <a:ext cx="2249300" cy="23120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Shape 265"/>
          <p:cNvSpPr txBox="1">
            <a:spLocks noGrp="1"/>
          </p:cNvSpPr>
          <p:nvPr>
            <p:ph type="body" idx="1"/>
          </p:nvPr>
        </p:nvSpPr>
        <p:spPr>
          <a:xfrm>
            <a:off x="1031425" y="1943525"/>
            <a:ext cx="3418200" cy="25212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a:t>Location</a:t>
            </a:r>
            <a:endParaRPr/>
          </a:p>
          <a:p>
            <a:pPr marL="0" lvl="0" indent="0" rtl="0">
              <a:spcBef>
                <a:spcPts val="600"/>
              </a:spcBef>
              <a:spcAft>
                <a:spcPts val="0"/>
              </a:spcAft>
              <a:buNone/>
            </a:pPr>
            <a:endParaRPr/>
          </a:p>
        </p:txBody>
      </p:sp>
      <p:sp>
        <p:nvSpPr>
          <p:cNvPr id="266" name="Shape 266"/>
          <p:cNvSpPr txBox="1">
            <a:spLocks noGrp="1"/>
          </p:cNvSpPr>
          <p:nvPr>
            <p:ph type="title"/>
          </p:nvPr>
        </p:nvSpPr>
        <p:spPr>
          <a:xfrm>
            <a:off x="1031425" y="1182125"/>
            <a:ext cx="3418200" cy="6807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DATA DESCRIPTION</a:t>
            </a:r>
            <a:endParaRPr/>
          </a:p>
        </p:txBody>
      </p:sp>
      <p:sp>
        <p:nvSpPr>
          <p:cNvPr id="267" name="Shape 267"/>
          <p:cNvSpPr/>
          <p:nvPr/>
        </p:nvSpPr>
        <p:spPr>
          <a:xfrm>
            <a:off x="4997400" y="3225975"/>
            <a:ext cx="4146600" cy="19602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268" name="Shape 268"/>
          <p:cNvPicPr preferRelativeResize="0"/>
          <p:nvPr/>
        </p:nvPicPr>
        <p:blipFill>
          <a:blip r:embed="rId3">
            <a:alphaModFix/>
          </a:blip>
          <a:stretch>
            <a:fillRect/>
          </a:stretch>
        </p:blipFill>
        <p:spPr>
          <a:xfrm>
            <a:off x="5181125" y="0"/>
            <a:ext cx="3962874" cy="3970726"/>
          </a:xfrm>
          <a:prstGeom prst="rect">
            <a:avLst/>
          </a:prstGeom>
          <a:noFill/>
          <a:ln>
            <a:noFill/>
          </a:ln>
        </p:spPr>
      </p:pic>
      <p:pic>
        <p:nvPicPr>
          <p:cNvPr id="269" name="Shape 269"/>
          <p:cNvPicPr preferRelativeResize="0"/>
          <p:nvPr/>
        </p:nvPicPr>
        <p:blipFill rotWithShape="1">
          <a:blip r:embed="rId4">
            <a:alphaModFix/>
          </a:blip>
          <a:srcRect t="20339" r="89117" b="25521"/>
          <a:stretch/>
        </p:blipFill>
        <p:spPr>
          <a:xfrm>
            <a:off x="5384802" y="3742750"/>
            <a:ext cx="629900" cy="480725"/>
          </a:xfrm>
          <a:prstGeom prst="rect">
            <a:avLst/>
          </a:prstGeom>
          <a:noFill/>
          <a:ln>
            <a:noFill/>
          </a:ln>
        </p:spPr>
      </p:pic>
      <p:pic>
        <p:nvPicPr>
          <p:cNvPr id="270" name="Shape 270"/>
          <p:cNvPicPr preferRelativeResize="0"/>
          <p:nvPr/>
        </p:nvPicPr>
        <p:blipFill rotWithShape="1">
          <a:blip r:embed="rId4">
            <a:alphaModFix/>
          </a:blip>
          <a:srcRect l="34920" t="17764" r="54197" b="47327"/>
          <a:stretch/>
        </p:blipFill>
        <p:spPr>
          <a:xfrm>
            <a:off x="5359674" y="4274000"/>
            <a:ext cx="629900" cy="309950"/>
          </a:xfrm>
          <a:prstGeom prst="rect">
            <a:avLst/>
          </a:prstGeom>
          <a:noFill/>
          <a:ln>
            <a:noFill/>
          </a:ln>
        </p:spPr>
      </p:pic>
      <p:pic>
        <p:nvPicPr>
          <p:cNvPr id="271" name="Shape 271"/>
          <p:cNvPicPr preferRelativeResize="0"/>
          <p:nvPr/>
        </p:nvPicPr>
        <p:blipFill rotWithShape="1">
          <a:blip r:embed="rId4">
            <a:alphaModFix/>
          </a:blip>
          <a:srcRect l="69677" t="17799" b="54728"/>
          <a:stretch/>
        </p:blipFill>
        <p:spPr>
          <a:xfrm>
            <a:off x="5326996" y="4544870"/>
            <a:ext cx="1792574" cy="249150"/>
          </a:xfrm>
          <a:prstGeom prst="rect">
            <a:avLst/>
          </a:prstGeom>
          <a:noFill/>
          <a:ln>
            <a:noFill/>
          </a:ln>
        </p:spPr>
      </p:pic>
      <p:pic>
        <p:nvPicPr>
          <p:cNvPr id="272" name="Shape 272"/>
          <p:cNvPicPr preferRelativeResize="0"/>
          <p:nvPr/>
        </p:nvPicPr>
        <p:blipFill rotWithShape="1">
          <a:blip r:embed="rId4">
            <a:alphaModFix/>
          </a:blip>
          <a:srcRect l="10908" t="20339" r="76696" b="25521"/>
          <a:stretch/>
        </p:blipFill>
        <p:spPr>
          <a:xfrm>
            <a:off x="6061955" y="3755173"/>
            <a:ext cx="717401" cy="480725"/>
          </a:xfrm>
          <a:prstGeom prst="rect">
            <a:avLst/>
          </a:prstGeom>
          <a:noFill/>
          <a:ln>
            <a:noFill/>
          </a:ln>
        </p:spPr>
      </p:pic>
      <p:pic>
        <p:nvPicPr>
          <p:cNvPr id="273" name="Shape 273"/>
          <p:cNvPicPr preferRelativeResize="0"/>
          <p:nvPr/>
        </p:nvPicPr>
        <p:blipFill rotWithShape="1">
          <a:blip r:embed="rId4">
            <a:alphaModFix/>
          </a:blip>
          <a:srcRect l="46576" t="17764" r="48937" b="47327"/>
          <a:stretch/>
        </p:blipFill>
        <p:spPr>
          <a:xfrm>
            <a:off x="6078508" y="4274000"/>
            <a:ext cx="259674" cy="309950"/>
          </a:xfrm>
          <a:prstGeom prst="rect">
            <a:avLst/>
          </a:prstGeom>
          <a:noFill/>
          <a:ln>
            <a:noFill/>
          </a:ln>
        </p:spPr>
      </p:pic>
      <p:sp>
        <p:nvSpPr>
          <p:cNvPr id="274" name="Shape 274"/>
          <p:cNvSpPr/>
          <p:nvPr/>
        </p:nvSpPr>
        <p:spPr>
          <a:xfrm>
            <a:off x="5310225" y="3119475"/>
            <a:ext cx="1583400" cy="351900"/>
          </a:xfrm>
          <a:prstGeom prst="roundRect">
            <a:avLst>
              <a:gd name="adj" fmla="val 16667"/>
            </a:avLst>
          </a:prstGeom>
          <a:noFill/>
          <a:ln w="28575" cap="flat" cmpd="sng">
            <a:solidFill>
              <a:srgbClr val="3796B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275" name="Shape 275"/>
          <p:cNvPicPr preferRelativeResize="0"/>
          <p:nvPr/>
        </p:nvPicPr>
        <p:blipFill>
          <a:blip r:embed="rId5">
            <a:alphaModFix/>
          </a:blip>
          <a:stretch>
            <a:fillRect/>
          </a:stretch>
        </p:blipFill>
        <p:spPr>
          <a:xfrm>
            <a:off x="856976" y="2714831"/>
            <a:ext cx="1583401" cy="1917444"/>
          </a:xfrm>
          <a:prstGeom prst="rect">
            <a:avLst/>
          </a:prstGeom>
          <a:noFill/>
          <a:ln>
            <a:noFill/>
          </a:ln>
        </p:spPr>
      </p:pic>
      <p:pic>
        <p:nvPicPr>
          <p:cNvPr id="276" name="Shape 276"/>
          <p:cNvPicPr preferRelativeResize="0"/>
          <p:nvPr/>
        </p:nvPicPr>
        <p:blipFill>
          <a:blip r:embed="rId6">
            <a:alphaModFix/>
          </a:blip>
          <a:stretch>
            <a:fillRect/>
          </a:stretch>
        </p:blipFill>
        <p:spPr>
          <a:xfrm>
            <a:off x="2670383" y="2714825"/>
            <a:ext cx="1669443" cy="19174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Shape 281"/>
          <p:cNvSpPr txBox="1">
            <a:spLocks noGrp="1"/>
          </p:cNvSpPr>
          <p:nvPr>
            <p:ph type="title"/>
          </p:nvPr>
        </p:nvSpPr>
        <p:spPr>
          <a:xfrm>
            <a:off x="1031425" y="1182125"/>
            <a:ext cx="3418200" cy="6807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DATA DESCRIPTION</a:t>
            </a:r>
            <a:endParaRPr/>
          </a:p>
        </p:txBody>
      </p:sp>
      <p:sp>
        <p:nvSpPr>
          <p:cNvPr id="282" name="Shape 282"/>
          <p:cNvSpPr/>
          <p:nvPr/>
        </p:nvSpPr>
        <p:spPr>
          <a:xfrm>
            <a:off x="4997400" y="3225975"/>
            <a:ext cx="4146600" cy="19602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283" name="Shape 283"/>
          <p:cNvPicPr preferRelativeResize="0"/>
          <p:nvPr/>
        </p:nvPicPr>
        <p:blipFill>
          <a:blip r:embed="rId3">
            <a:alphaModFix/>
          </a:blip>
          <a:stretch>
            <a:fillRect/>
          </a:stretch>
        </p:blipFill>
        <p:spPr>
          <a:xfrm>
            <a:off x="5181125" y="0"/>
            <a:ext cx="3962874" cy="3970726"/>
          </a:xfrm>
          <a:prstGeom prst="rect">
            <a:avLst/>
          </a:prstGeom>
          <a:noFill/>
          <a:ln>
            <a:noFill/>
          </a:ln>
        </p:spPr>
      </p:pic>
      <p:pic>
        <p:nvPicPr>
          <p:cNvPr id="284" name="Shape 284"/>
          <p:cNvPicPr preferRelativeResize="0"/>
          <p:nvPr/>
        </p:nvPicPr>
        <p:blipFill rotWithShape="1">
          <a:blip r:embed="rId4">
            <a:alphaModFix/>
          </a:blip>
          <a:srcRect t="20339" r="89117" b="25521"/>
          <a:stretch/>
        </p:blipFill>
        <p:spPr>
          <a:xfrm>
            <a:off x="5384802" y="3742750"/>
            <a:ext cx="629900" cy="480725"/>
          </a:xfrm>
          <a:prstGeom prst="rect">
            <a:avLst/>
          </a:prstGeom>
          <a:noFill/>
          <a:ln>
            <a:noFill/>
          </a:ln>
        </p:spPr>
      </p:pic>
      <p:pic>
        <p:nvPicPr>
          <p:cNvPr id="285" name="Shape 285"/>
          <p:cNvPicPr preferRelativeResize="0"/>
          <p:nvPr/>
        </p:nvPicPr>
        <p:blipFill rotWithShape="1">
          <a:blip r:embed="rId4">
            <a:alphaModFix/>
          </a:blip>
          <a:srcRect l="34920" t="17764" r="54197" b="47327"/>
          <a:stretch/>
        </p:blipFill>
        <p:spPr>
          <a:xfrm>
            <a:off x="5359674" y="4274000"/>
            <a:ext cx="629900" cy="309950"/>
          </a:xfrm>
          <a:prstGeom prst="rect">
            <a:avLst/>
          </a:prstGeom>
          <a:noFill/>
          <a:ln>
            <a:noFill/>
          </a:ln>
        </p:spPr>
      </p:pic>
      <p:pic>
        <p:nvPicPr>
          <p:cNvPr id="286" name="Shape 286"/>
          <p:cNvPicPr preferRelativeResize="0"/>
          <p:nvPr/>
        </p:nvPicPr>
        <p:blipFill rotWithShape="1">
          <a:blip r:embed="rId4">
            <a:alphaModFix/>
          </a:blip>
          <a:srcRect l="69677" t="17799" b="54728"/>
          <a:stretch/>
        </p:blipFill>
        <p:spPr>
          <a:xfrm>
            <a:off x="5326996" y="4544870"/>
            <a:ext cx="1792574" cy="249150"/>
          </a:xfrm>
          <a:prstGeom prst="rect">
            <a:avLst/>
          </a:prstGeom>
          <a:noFill/>
          <a:ln>
            <a:noFill/>
          </a:ln>
        </p:spPr>
      </p:pic>
      <p:pic>
        <p:nvPicPr>
          <p:cNvPr id="287" name="Shape 287"/>
          <p:cNvPicPr preferRelativeResize="0"/>
          <p:nvPr/>
        </p:nvPicPr>
        <p:blipFill rotWithShape="1">
          <a:blip r:embed="rId4">
            <a:alphaModFix/>
          </a:blip>
          <a:srcRect l="10908" t="20339" r="76696" b="25521"/>
          <a:stretch/>
        </p:blipFill>
        <p:spPr>
          <a:xfrm>
            <a:off x="6061955" y="3755173"/>
            <a:ext cx="717401" cy="480725"/>
          </a:xfrm>
          <a:prstGeom prst="rect">
            <a:avLst/>
          </a:prstGeom>
          <a:noFill/>
          <a:ln>
            <a:noFill/>
          </a:ln>
        </p:spPr>
      </p:pic>
      <p:pic>
        <p:nvPicPr>
          <p:cNvPr id="288" name="Shape 288"/>
          <p:cNvPicPr preferRelativeResize="0"/>
          <p:nvPr/>
        </p:nvPicPr>
        <p:blipFill rotWithShape="1">
          <a:blip r:embed="rId4">
            <a:alphaModFix/>
          </a:blip>
          <a:srcRect l="46576" t="17764" r="48937" b="47327"/>
          <a:stretch/>
        </p:blipFill>
        <p:spPr>
          <a:xfrm>
            <a:off x="6078508" y="4274000"/>
            <a:ext cx="259674" cy="309950"/>
          </a:xfrm>
          <a:prstGeom prst="rect">
            <a:avLst/>
          </a:prstGeom>
          <a:noFill/>
          <a:ln>
            <a:noFill/>
          </a:ln>
        </p:spPr>
      </p:pic>
      <p:sp>
        <p:nvSpPr>
          <p:cNvPr id="289" name="Shape 289"/>
          <p:cNvSpPr/>
          <p:nvPr/>
        </p:nvSpPr>
        <p:spPr>
          <a:xfrm>
            <a:off x="5310225" y="3119475"/>
            <a:ext cx="1583400" cy="351900"/>
          </a:xfrm>
          <a:prstGeom prst="roundRect">
            <a:avLst>
              <a:gd name="adj" fmla="val 16667"/>
            </a:avLst>
          </a:prstGeom>
          <a:noFill/>
          <a:ln w="28575" cap="flat" cmpd="sng">
            <a:solidFill>
              <a:srgbClr val="3796B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aphicFrame>
        <p:nvGraphicFramePr>
          <p:cNvPr id="290" name="Shape 290"/>
          <p:cNvGraphicFramePr/>
          <p:nvPr/>
        </p:nvGraphicFramePr>
        <p:xfrm>
          <a:off x="869425" y="2326260"/>
          <a:ext cx="3545100" cy="2080400"/>
        </p:xfrm>
        <a:graphic>
          <a:graphicData uri="http://schemas.openxmlformats.org/drawingml/2006/table">
            <a:tbl>
              <a:tblPr>
                <a:noFill/>
                <a:tableStyleId>{32023E48-F47B-484B-974B-D1FCA4AC30F4}</a:tableStyleId>
              </a:tblPr>
              <a:tblGrid>
                <a:gridCol w="886275">
                  <a:extLst>
                    <a:ext uri="{9D8B030D-6E8A-4147-A177-3AD203B41FA5}">
                      <a16:colId xmlns:a16="http://schemas.microsoft.com/office/drawing/2014/main" val="20000"/>
                    </a:ext>
                  </a:extLst>
                </a:gridCol>
                <a:gridCol w="886275">
                  <a:extLst>
                    <a:ext uri="{9D8B030D-6E8A-4147-A177-3AD203B41FA5}">
                      <a16:colId xmlns:a16="http://schemas.microsoft.com/office/drawing/2014/main" val="20001"/>
                    </a:ext>
                  </a:extLst>
                </a:gridCol>
                <a:gridCol w="886275">
                  <a:extLst>
                    <a:ext uri="{9D8B030D-6E8A-4147-A177-3AD203B41FA5}">
                      <a16:colId xmlns:a16="http://schemas.microsoft.com/office/drawing/2014/main" val="20002"/>
                    </a:ext>
                  </a:extLst>
                </a:gridCol>
                <a:gridCol w="886275">
                  <a:extLst>
                    <a:ext uri="{9D8B030D-6E8A-4147-A177-3AD203B41FA5}">
                      <a16:colId xmlns:a16="http://schemas.microsoft.com/office/drawing/2014/main" val="20003"/>
                    </a:ext>
                  </a:extLst>
                </a:gridCol>
              </a:tblGrid>
              <a:tr h="346025">
                <a:tc>
                  <a:txBody>
                    <a:bodyPr/>
                    <a:lstStyle/>
                    <a:p>
                      <a:pPr marL="0" lvl="0" indent="0" rtl="0">
                        <a:lnSpc>
                          <a:spcPct val="115000"/>
                        </a:lnSpc>
                        <a:spcBef>
                          <a:spcPts val="0"/>
                        </a:spcBef>
                        <a:spcAft>
                          <a:spcPts val="0"/>
                        </a:spcAft>
                        <a:buNone/>
                      </a:pPr>
                      <a:r>
                        <a:rPr lang="en" sz="1200">
                          <a:latin typeface="Calibri"/>
                          <a:ea typeface="Calibri"/>
                          <a:cs typeface="Calibri"/>
                          <a:sym typeface="Calibri"/>
                        </a:rPr>
                        <a:t>Bedroom</a:t>
                      </a:r>
                      <a:endParaRPr sz="1200">
                        <a:latin typeface="Calibri"/>
                        <a:ea typeface="Calibri"/>
                        <a:cs typeface="Calibri"/>
                        <a:sym typeface="Calibri"/>
                      </a:endParaRPr>
                    </a:p>
                  </a:txBody>
                  <a:tcPr marL="9525" marR="9525" marT="9525" marB="91425" anchor="b">
                    <a:solidFill>
                      <a:srgbClr val="D9D9D9"/>
                    </a:solidFill>
                  </a:tcPr>
                </a:tc>
                <a:tc>
                  <a:txBody>
                    <a:bodyPr/>
                    <a:lstStyle/>
                    <a:p>
                      <a:pPr marL="0" lvl="0" indent="0" rtl="0">
                        <a:lnSpc>
                          <a:spcPct val="115000"/>
                        </a:lnSpc>
                        <a:spcBef>
                          <a:spcPts val="0"/>
                        </a:spcBef>
                        <a:spcAft>
                          <a:spcPts val="0"/>
                        </a:spcAft>
                        <a:buNone/>
                      </a:pPr>
                      <a:r>
                        <a:rPr lang="en" sz="1200">
                          <a:latin typeface="Calibri"/>
                          <a:ea typeface="Calibri"/>
                          <a:cs typeface="Calibri"/>
                          <a:sym typeface="Calibri"/>
                        </a:rPr>
                        <a:t>Living room</a:t>
                      </a:r>
                      <a:endParaRPr sz="1200">
                        <a:latin typeface="Calibri"/>
                        <a:ea typeface="Calibri"/>
                        <a:cs typeface="Calibri"/>
                        <a:sym typeface="Calibri"/>
                      </a:endParaRPr>
                    </a:p>
                  </a:txBody>
                  <a:tcPr marL="9525" marR="9525" marT="9525" marB="91425" anchor="b">
                    <a:solidFill>
                      <a:srgbClr val="D9D9D9"/>
                    </a:solidFill>
                  </a:tcPr>
                </a:tc>
                <a:tc>
                  <a:txBody>
                    <a:bodyPr/>
                    <a:lstStyle/>
                    <a:p>
                      <a:pPr marL="0" lvl="0" indent="0" rtl="0">
                        <a:lnSpc>
                          <a:spcPct val="115000"/>
                        </a:lnSpc>
                        <a:spcBef>
                          <a:spcPts val="0"/>
                        </a:spcBef>
                        <a:spcAft>
                          <a:spcPts val="0"/>
                        </a:spcAft>
                        <a:buNone/>
                      </a:pPr>
                      <a:r>
                        <a:rPr lang="en" sz="1200">
                          <a:latin typeface="Calibri"/>
                          <a:ea typeface="Calibri"/>
                          <a:cs typeface="Calibri"/>
                          <a:sym typeface="Calibri"/>
                        </a:rPr>
                        <a:t>Bathroom</a:t>
                      </a:r>
                      <a:endParaRPr sz="1200">
                        <a:latin typeface="Calibri"/>
                        <a:ea typeface="Calibri"/>
                        <a:cs typeface="Calibri"/>
                        <a:sym typeface="Calibri"/>
                      </a:endParaRPr>
                    </a:p>
                  </a:txBody>
                  <a:tcPr marL="9525" marR="9525" marT="9525" marB="91425" anchor="b">
                    <a:solidFill>
                      <a:srgbClr val="D9D9D9"/>
                    </a:solidFill>
                  </a:tcPr>
                </a:tc>
                <a:tc>
                  <a:txBody>
                    <a:bodyPr/>
                    <a:lstStyle/>
                    <a:p>
                      <a:pPr marL="0" lvl="0" indent="0" rtl="0">
                        <a:lnSpc>
                          <a:spcPct val="115000"/>
                        </a:lnSpc>
                        <a:spcBef>
                          <a:spcPts val="0"/>
                        </a:spcBef>
                        <a:spcAft>
                          <a:spcPts val="0"/>
                        </a:spcAft>
                        <a:buNone/>
                      </a:pPr>
                      <a:r>
                        <a:rPr lang="en" sz="1200">
                          <a:latin typeface="Calibri"/>
                          <a:ea typeface="Calibri"/>
                          <a:cs typeface="Calibri"/>
                          <a:sym typeface="Calibri"/>
                        </a:rPr>
                        <a:t>Floor area</a:t>
                      </a:r>
                      <a:endParaRPr sz="1200">
                        <a:latin typeface="Calibri"/>
                        <a:ea typeface="Calibri"/>
                        <a:cs typeface="Calibri"/>
                        <a:sym typeface="Calibri"/>
                      </a:endParaRPr>
                    </a:p>
                  </a:txBody>
                  <a:tcPr marL="9525" marR="9525" marT="9525" marB="91425" anchor="b">
                    <a:solidFill>
                      <a:srgbClr val="D9D9D9"/>
                    </a:solidFill>
                  </a:tcPr>
                </a:tc>
                <a:extLst>
                  <a:ext uri="{0D108BD9-81ED-4DB2-BD59-A6C34878D82A}">
                    <a16:rowId xmlns:a16="http://schemas.microsoft.com/office/drawing/2014/main" val="10000"/>
                  </a:ext>
                </a:extLst>
              </a:tr>
              <a:tr h="346025">
                <a:tc>
                  <a:txBody>
                    <a:bodyPr/>
                    <a:lstStyle/>
                    <a:p>
                      <a:pPr marL="0" lvl="0" indent="0" rtl="0">
                        <a:lnSpc>
                          <a:spcPct val="115000"/>
                        </a:lnSpc>
                        <a:spcBef>
                          <a:spcPts val="0"/>
                        </a:spcBef>
                        <a:spcAft>
                          <a:spcPts val="0"/>
                        </a:spcAft>
                        <a:buNone/>
                      </a:pPr>
                      <a:r>
                        <a:rPr lang="en" sz="1200">
                          <a:latin typeface="Calibri"/>
                          <a:ea typeface="Calibri"/>
                          <a:cs typeface="Calibri"/>
                          <a:sym typeface="Calibri"/>
                        </a:rPr>
                        <a:t>Numerical</a:t>
                      </a:r>
                      <a:endParaRPr sz="1200">
                        <a:latin typeface="Calibri"/>
                        <a:ea typeface="Calibri"/>
                        <a:cs typeface="Calibri"/>
                        <a:sym typeface="Calibri"/>
                      </a:endParaRPr>
                    </a:p>
                  </a:txBody>
                  <a:tcPr marL="9525" marR="9525" marT="9525" marB="91425" anchor="b"/>
                </a:tc>
                <a:tc>
                  <a:txBody>
                    <a:bodyPr/>
                    <a:lstStyle/>
                    <a:p>
                      <a:pPr marL="0" lvl="0" indent="0" rtl="0">
                        <a:lnSpc>
                          <a:spcPct val="115000"/>
                        </a:lnSpc>
                        <a:spcBef>
                          <a:spcPts val="0"/>
                        </a:spcBef>
                        <a:spcAft>
                          <a:spcPts val="0"/>
                        </a:spcAft>
                        <a:buNone/>
                      </a:pPr>
                      <a:r>
                        <a:rPr lang="en" sz="1200">
                          <a:latin typeface="Calibri"/>
                          <a:ea typeface="Calibri"/>
                          <a:cs typeface="Calibri"/>
                          <a:sym typeface="Calibri"/>
                        </a:rPr>
                        <a:t>Numerical</a:t>
                      </a:r>
                      <a:endParaRPr sz="1200">
                        <a:latin typeface="Calibri"/>
                        <a:ea typeface="Calibri"/>
                        <a:cs typeface="Calibri"/>
                        <a:sym typeface="Calibri"/>
                      </a:endParaRPr>
                    </a:p>
                  </a:txBody>
                  <a:tcPr marL="9525" marR="9525" marT="9525" marB="91425" anchor="b"/>
                </a:tc>
                <a:tc>
                  <a:txBody>
                    <a:bodyPr/>
                    <a:lstStyle/>
                    <a:p>
                      <a:pPr marL="0" lvl="0" indent="0" rtl="0">
                        <a:lnSpc>
                          <a:spcPct val="115000"/>
                        </a:lnSpc>
                        <a:spcBef>
                          <a:spcPts val="0"/>
                        </a:spcBef>
                        <a:spcAft>
                          <a:spcPts val="0"/>
                        </a:spcAft>
                        <a:buNone/>
                      </a:pPr>
                      <a:r>
                        <a:rPr lang="en" sz="1200">
                          <a:latin typeface="Calibri"/>
                          <a:ea typeface="Calibri"/>
                          <a:cs typeface="Calibri"/>
                          <a:sym typeface="Calibri"/>
                        </a:rPr>
                        <a:t>Numerical</a:t>
                      </a:r>
                      <a:endParaRPr sz="1200">
                        <a:latin typeface="Calibri"/>
                        <a:ea typeface="Calibri"/>
                        <a:cs typeface="Calibri"/>
                        <a:sym typeface="Calibri"/>
                      </a:endParaRPr>
                    </a:p>
                  </a:txBody>
                  <a:tcPr marL="9525" marR="9525" marT="9525" marB="91425" anchor="b"/>
                </a:tc>
                <a:tc>
                  <a:txBody>
                    <a:bodyPr/>
                    <a:lstStyle/>
                    <a:p>
                      <a:pPr marL="0" lvl="0" indent="0" rtl="0">
                        <a:lnSpc>
                          <a:spcPct val="115000"/>
                        </a:lnSpc>
                        <a:spcBef>
                          <a:spcPts val="0"/>
                        </a:spcBef>
                        <a:spcAft>
                          <a:spcPts val="0"/>
                        </a:spcAft>
                        <a:buNone/>
                      </a:pPr>
                      <a:r>
                        <a:rPr lang="en" sz="1200">
                          <a:latin typeface="Calibri"/>
                          <a:ea typeface="Calibri"/>
                          <a:cs typeface="Calibri"/>
                          <a:sym typeface="Calibri"/>
                        </a:rPr>
                        <a:t>Numerical</a:t>
                      </a:r>
                      <a:endParaRPr sz="1200">
                        <a:latin typeface="Calibri"/>
                        <a:ea typeface="Calibri"/>
                        <a:cs typeface="Calibri"/>
                        <a:sym typeface="Calibri"/>
                      </a:endParaRPr>
                    </a:p>
                  </a:txBody>
                  <a:tcPr marL="9525" marR="9525" marT="9525" marB="91425" anchor="b"/>
                </a:tc>
                <a:extLst>
                  <a:ext uri="{0D108BD9-81ED-4DB2-BD59-A6C34878D82A}">
                    <a16:rowId xmlns:a16="http://schemas.microsoft.com/office/drawing/2014/main" val="10001"/>
                  </a:ext>
                </a:extLst>
              </a:tr>
              <a:tr h="346025">
                <a:tc>
                  <a:txBody>
                    <a:bodyPr/>
                    <a:lstStyle/>
                    <a:p>
                      <a:pPr marL="0" lvl="0" indent="0" rtl="0">
                        <a:lnSpc>
                          <a:spcPct val="115000"/>
                        </a:lnSpc>
                        <a:spcBef>
                          <a:spcPts val="0"/>
                        </a:spcBef>
                        <a:spcAft>
                          <a:spcPts val="0"/>
                        </a:spcAft>
                        <a:buNone/>
                      </a:pPr>
                      <a:r>
                        <a:rPr lang="en" sz="1200">
                          <a:latin typeface="Calibri"/>
                          <a:ea typeface="Calibri"/>
                          <a:cs typeface="Calibri"/>
                          <a:sym typeface="Calibri"/>
                        </a:rPr>
                        <a:t>Orientation</a:t>
                      </a:r>
                      <a:endParaRPr sz="1200">
                        <a:latin typeface="Calibri"/>
                        <a:ea typeface="Calibri"/>
                        <a:cs typeface="Calibri"/>
                        <a:sym typeface="Calibri"/>
                      </a:endParaRPr>
                    </a:p>
                  </a:txBody>
                  <a:tcPr marL="9525" marR="9525" marT="9525" marB="91425" anchor="b">
                    <a:solidFill>
                      <a:srgbClr val="D9D9D9"/>
                    </a:solidFill>
                  </a:tcPr>
                </a:tc>
                <a:tc>
                  <a:txBody>
                    <a:bodyPr/>
                    <a:lstStyle/>
                    <a:p>
                      <a:pPr marL="0" lvl="0" indent="0" rtl="0">
                        <a:lnSpc>
                          <a:spcPct val="115000"/>
                        </a:lnSpc>
                        <a:spcBef>
                          <a:spcPts val="0"/>
                        </a:spcBef>
                        <a:spcAft>
                          <a:spcPts val="0"/>
                        </a:spcAft>
                        <a:buNone/>
                      </a:pPr>
                      <a:r>
                        <a:rPr lang="en" sz="1200">
                          <a:latin typeface="Calibri"/>
                          <a:ea typeface="Calibri"/>
                          <a:cs typeface="Calibri"/>
                          <a:sym typeface="Calibri"/>
                        </a:rPr>
                        <a:t>Decoration</a:t>
                      </a:r>
                      <a:endParaRPr sz="1200">
                        <a:latin typeface="Calibri"/>
                        <a:ea typeface="Calibri"/>
                        <a:cs typeface="Calibri"/>
                        <a:sym typeface="Calibri"/>
                      </a:endParaRPr>
                    </a:p>
                  </a:txBody>
                  <a:tcPr marL="9525" marR="9525" marT="9525" marB="91425" anchor="b">
                    <a:solidFill>
                      <a:srgbClr val="D9D9D9"/>
                    </a:solidFill>
                  </a:tcPr>
                </a:tc>
                <a:tc>
                  <a:txBody>
                    <a:bodyPr/>
                    <a:lstStyle/>
                    <a:p>
                      <a:pPr marL="0" lvl="0" indent="0" rtl="0">
                        <a:lnSpc>
                          <a:spcPct val="115000"/>
                        </a:lnSpc>
                        <a:spcBef>
                          <a:spcPts val="0"/>
                        </a:spcBef>
                        <a:spcAft>
                          <a:spcPts val="0"/>
                        </a:spcAft>
                        <a:buNone/>
                      </a:pPr>
                      <a:r>
                        <a:rPr lang="en" sz="1200">
                          <a:latin typeface="Calibri"/>
                          <a:ea typeface="Calibri"/>
                          <a:cs typeface="Calibri"/>
                          <a:sym typeface="Calibri"/>
                        </a:rPr>
                        <a:t>Subway</a:t>
                      </a:r>
                      <a:endParaRPr sz="1200">
                        <a:latin typeface="Calibri"/>
                        <a:ea typeface="Calibri"/>
                        <a:cs typeface="Calibri"/>
                        <a:sym typeface="Calibri"/>
                      </a:endParaRPr>
                    </a:p>
                  </a:txBody>
                  <a:tcPr marL="9525" marR="9525" marT="9525" marB="91425" anchor="b">
                    <a:solidFill>
                      <a:srgbClr val="D9D9D9"/>
                    </a:solidFill>
                  </a:tcPr>
                </a:tc>
                <a:tc>
                  <a:txBody>
                    <a:bodyPr/>
                    <a:lstStyle/>
                    <a:p>
                      <a:pPr marL="0" lvl="0" indent="0" rtl="0">
                        <a:lnSpc>
                          <a:spcPct val="115000"/>
                        </a:lnSpc>
                        <a:spcBef>
                          <a:spcPts val="0"/>
                        </a:spcBef>
                        <a:spcAft>
                          <a:spcPts val="0"/>
                        </a:spcAft>
                        <a:buNone/>
                      </a:pPr>
                      <a:r>
                        <a:rPr lang="en" sz="1200">
                          <a:latin typeface="Calibri"/>
                          <a:ea typeface="Calibri"/>
                          <a:cs typeface="Calibri"/>
                          <a:sym typeface="Calibri"/>
                        </a:rPr>
                        <a:t>Location</a:t>
                      </a:r>
                      <a:endParaRPr sz="1200">
                        <a:latin typeface="Calibri"/>
                        <a:ea typeface="Calibri"/>
                        <a:cs typeface="Calibri"/>
                        <a:sym typeface="Calibri"/>
                      </a:endParaRPr>
                    </a:p>
                  </a:txBody>
                  <a:tcPr marL="9525" marR="9525" marT="9525" marB="91425" anchor="b">
                    <a:solidFill>
                      <a:srgbClr val="D9D9D9"/>
                    </a:solidFill>
                  </a:tcPr>
                </a:tc>
                <a:extLst>
                  <a:ext uri="{0D108BD9-81ED-4DB2-BD59-A6C34878D82A}">
                    <a16:rowId xmlns:a16="http://schemas.microsoft.com/office/drawing/2014/main" val="10002"/>
                  </a:ext>
                </a:extLst>
              </a:tr>
              <a:tr h="346025">
                <a:tc>
                  <a:txBody>
                    <a:bodyPr/>
                    <a:lstStyle/>
                    <a:p>
                      <a:pPr marL="0" lvl="0" indent="0" rtl="0">
                        <a:lnSpc>
                          <a:spcPct val="115000"/>
                        </a:lnSpc>
                        <a:spcBef>
                          <a:spcPts val="0"/>
                        </a:spcBef>
                        <a:spcAft>
                          <a:spcPts val="0"/>
                        </a:spcAft>
                        <a:buNone/>
                      </a:pPr>
                      <a:r>
                        <a:rPr lang="en" sz="1200">
                          <a:latin typeface="Calibri"/>
                          <a:ea typeface="Calibri"/>
                          <a:cs typeface="Calibri"/>
                          <a:sym typeface="Calibri"/>
                        </a:rPr>
                        <a:t>Categorical</a:t>
                      </a:r>
                      <a:endParaRPr sz="1200">
                        <a:latin typeface="Calibri"/>
                        <a:ea typeface="Calibri"/>
                        <a:cs typeface="Calibri"/>
                        <a:sym typeface="Calibri"/>
                      </a:endParaRPr>
                    </a:p>
                  </a:txBody>
                  <a:tcPr marL="9525" marR="9525" marT="9525" marB="91425" anchor="b"/>
                </a:tc>
                <a:tc>
                  <a:txBody>
                    <a:bodyPr/>
                    <a:lstStyle/>
                    <a:p>
                      <a:pPr marL="0" lvl="0" indent="0" rtl="0">
                        <a:lnSpc>
                          <a:spcPct val="115000"/>
                        </a:lnSpc>
                        <a:spcBef>
                          <a:spcPts val="0"/>
                        </a:spcBef>
                        <a:spcAft>
                          <a:spcPts val="0"/>
                        </a:spcAft>
                        <a:buNone/>
                      </a:pPr>
                      <a:r>
                        <a:rPr lang="en" sz="1200">
                          <a:latin typeface="Calibri"/>
                          <a:ea typeface="Calibri"/>
                          <a:cs typeface="Calibri"/>
                          <a:sym typeface="Calibri"/>
                        </a:rPr>
                        <a:t>Categorical</a:t>
                      </a:r>
                      <a:endParaRPr sz="1200">
                        <a:latin typeface="Calibri"/>
                        <a:ea typeface="Calibri"/>
                        <a:cs typeface="Calibri"/>
                        <a:sym typeface="Calibri"/>
                      </a:endParaRPr>
                    </a:p>
                  </a:txBody>
                  <a:tcPr marL="9525" marR="9525" marT="9525" marB="91425" anchor="b"/>
                </a:tc>
                <a:tc>
                  <a:txBody>
                    <a:bodyPr/>
                    <a:lstStyle/>
                    <a:p>
                      <a:pPr marL="0" lvl="0" indent="0" rtl="0">
                        <a:lnSpc>
                          <a:spcPct val="115000"/>
                        </a:lnSpc>
                        <a:spcBef>
                          <a:spcPts val="0"/>
                        </a:spcBef>
                        <a:spcAft>
                          <a:spcPts val="0"/>
                        </a:spcAft>
                        <a:buNone/>
                      </a:pPr>
                      <a:r>
                        <a:rPr lang="en" sz="1200">
                          <a:latin typeface="Calibri"/>
                          <a:ea typeface="Calibri"/>
                          <a:cs typeface="Calibri"/>
                          <a:sym typeface="Calibri"/>
                        </a:rPr>
                        <a:t>Numerical</a:t>
                      </a:r>
                      <a:endParaRPr sz="1200">
                        <a:latin typeface="Calibri"/>
                        <a:ea typeface="Calibri"/>
                        <a:cs typeface="Calibri"/>
                        <a:sym typeface="Calibri"/>
                      </a:endParaRPr>
                    </a:p>
                  </a:txBody>
                  <a:tcPr marL="9525" marR="9525" marT="9525" marB="91425" anchor="b"/>
                </a:tc>
                <a:tc>
                  <a:txBody>
                    <a:bodyPr/>
                    <a:lstStyle/>
                    <a:p>
                      <a:pPr marL="0" lvl="0" indent="0" rtl="0">
                        <a:lnSpc>
                          <a:spcPct val="115000"/>
                        </a:lnSpc>
                        <a:spcBef>
                          <a:spcPts val="0"/>
                        </a:spcBef>
                        <a:spcAft>
                          <a:spcPts val="0"/>
                        </a:spcAft>
                        <a:buNone/>
                      </a:pPr>
                      <a:r>
                        <a:rPr lang="en" sz="1200">
                          <a:latin typeface="Calibri"/>
                          <a:ea typeface="Calibri"/>
                          <a:cs typeface="Calibri"/>
                          <a:sym typeface="Calibri"/>
                        </a:rPr>
                        <a:t>Categorical</a:t>
                      </a:r>
                      <a:endParaRPr sz="1200">
                        <a:latin typeface="Calibri"/>
                        <a:ea typeface="Calibri"/>
                        <a:cs typeface="Calibri"/>
                        <a:sym typeface="Calibri"/>
                      </a:endParaRPr>
                    </a:p>
                  </a:txBody>
                  <a:tcPr marL="9525" marR="9525" marT="9525" marB="91425" anchor="b"/>
                </a:tc>
                <a:extLst>
                  <a:ext uri="{0D108BD9-81ED-4DB2-BD59-A6C34878D82A}">
                    <a16:rowId xmlns:a16="http://schemas.microsoft.com/office/drawing/2014/main" val="10003"/>
                  </a:ext>
                </a:extLst>
              </a:tr>
              <a:tr h="346025">
                <a:tc>
                  <a:txBody>
                    <a:bodyPr/>
                    <a:lstStyle/>
                    <a:p>
                      <a:pPr marL="0" lvl="0" indent="0" rtl="0">
                        <a:lnSpc>
                          <a:spcPct val="115000"/>
                        </a:lnSpc>
                        <a:spcBef>
                          <a:spcPts val="0"/>
                        </a:spcBef>
                        <a:spcAft>
                          <a:spcPts val="0"/>
                        </a:spcAft>
                        <a:buNone/>
                      </a:pPr>
                      <a:r>
                        <a:rPr lang="en" sz="1200">
                          <a:latin typeface="Calibri"/>
                          <a:ea typeface="Calibri"/>
                          <a:cs typeface="Calibri"/>
                          <a:sym typeface="Calibri"/>
                        </a:rPr>
                        <a:t>School</a:t>
                      </a:r>
                      <a:endParaRPr sz="1200">
                        <a:latin typeface="Calibri"/>
                        <a:ea typeface="Calibri"/>
                        <a:cs typeface="Calibri"/>
                        <a:sym typeface="Calibri"/>
                      </a:endParaRPr>
                    </a:p>
                  </a:txBody>
                  <a:tcPr marL="9525" marR="9525" marT="9525" marB="91425" anchor="b">
                    <a:solidFill>
                      <a:srgbClr val="D9D9D9"/>
                    </a:solidFill>
                  </a:tcPr>
                </a:tc>
                <a:tc>
                  <a:txBody>
                    <a:bodyPr/>
                    <a:lstStyle/>
                    <a:p>
                      <a:pPr marL="0" lvl="0" indent="0" rtl="0">
                        <a:lnSpc>
                          <a:spcPct val="115000"/>
                        </a:lnSpc>
                        <a:spcBef>
                          <a:spcPts val="0"/>
                        </a:spcBef>
                        <a:spcAft>
                          <a:spcPts val="0"/>
                        </a:spcAft>
                        <a:buNone/>
                      </a:pPr>
                      <a:r>
                        <a:rPr lang="en" sz="1200">
                          <a:latin typeface="Calibri"/>
                          <a:ea typeface="Calibri"/>
                          <a:cs typeface="Calibri"/>
                          <a:sym typeface="Calibri"/>
                        </a:rPr>
                        <a:t>Year built</a:t>
                      </a:r>
                      <a:endParaRPr sz="1200">
                        <a:latin typeface="Calibri"/>
                        <a:ea typeface="Calibri"/>
                        <a:cs typeface="Calibri"/>
                        <a:sym typeface="Calibri"/>
                      </a:endParaRPr>
                    </a:p>
                  </a:txBody>
                  <a:tcPr marL="9525" marR="9525" marT="9525" marB="91425" anchor="b">
                    <a:solidFill>
                      <a:srgbClr val="D9D9D9"/>
                    </a:solidFill>
                  </a:tcPr>
                </a:tc>
                <a:tc>
                  <a:txBody>
                    <a:bodyPr/>
                    <a:lstStyle/>
                    <a:p>
                      <a:pPr marL="0" lvl="0" indent="0" rtl="0">
                        <a:lnSpc>
                          <a:spcPct val="115000"/>
                        </a:lnSpc>
                        <a:spcBef>
                          <a:spcPts val="0"/>
                        </a:spcBef>
                        <a:spcAft>
                          <a:spcPts val="0"/>
                        </a:spcAft>
                        <a:buNone/>
                      </a:pPr>
                      <a:r>
                        <a:rPr lang="en" sz="1200">
                          <a:latin typeface="Calibri"/>
                          <a:ea typeface="Calibri"/>
                          <a:cs typeface="Calibri"/>
                          <a:sym typeface="Calibri"/>
                        </a:rPr>
                        <a:t>Elevator</a:t>
                      </a:r>
                      <a:endParaRPr sz="1200">
                        <a:latin typeface="Calibri"/>
                        <a:ea typeface="Calibri"/>
                        <a:cs typeface="Calibri"/>
                        <a:sym typeface="Calibri"/>
                      </a:endParaRPr>
                    </a:p>
                  </a:txBody>
                  <a:tcPr marL="9525" marR="9525" marT="9525" marB="91425" anchor="b">
                    <a:solidFill>
                      <a:srgbClr val="D9D9D9"/>
                    </a:solidFill>
                  </a:tcPr>
                </a:tc>
                <a:tc>
                  <a:txBody>
                    <a:bodyPr/>
                    <a:lstStyle/>
                    <a:p>
                      <a:pPr marL="0" lvl="0" indent="0" rtl="0">
                        <a:lnSpc>
                          <a:spcPct val="115000"/>
                        </a:lnSpc>
                        <a:spcBef>
                          <a:spcPts val="0"/>
                        </a:spcBef>
                        <a:spcAft>
                          <a:spcPts val="0"/>
                        </a:spcAft>
                        <a:buNone/>
                      </a:pPr>
                      <a:r>
                        <a:rPr lang="en" sz="1200">
                          <a:latin typeface="Calibri"/>
                          <a:ea typeface="Calibri"/>
                          <a:cs typeface="Calibri"/>
                          <a:sym typeface="Calibri"/>
                        </a:rPr>
                        <a:t> Price</a:t>
                      </a:r>
                      <a:endParaRPr sz="1200">
                        <a:latin typeface="Calibri"/>
                        <a:ea typeface="Calibri"/>
                        <a:cs typeface="Calibri"/>
                        <a:sym typeface="Calibri"/>
                      </a:endParaRPr>
                    </a:p>
                  </a:txBody>
                  <a:tcPr marL="9525" marR="9525" marT="9525" marB="91425" anchor="b">
                    <a:solidFill>
                      <a:srgbClr val="E06666"/>
                    </a:solidFill>
                  </a:tcPr>
                </a:tc>
                <a:extLst>
                  <a:ext uri="{0D108BD9-81ED-4DB2-BD59-A6C34878D82A}">
                    <a16:rowId xmlns:a16="http://schemas.microsoft.com/office/drawing/2014/main" val="10004"/>
                  </a:ext>
                </a:extLst>
              </a:tr>
              <a:tr h="350275">
                <a:tc>
                  <a:txBody>
                    <a:bodyPr/>
                    <a:lstStyle/>
                    <a:p>
                      <a:pPr marL="0" lvl="0" indent="0" rtl="0">
                        <a:lnSpc>
                          <a:spcPct val="115000"/>
                        </a:lnSpc>
                        <a:spcBef>
                          <a:spcPts val="0"/>
                        </a:spcBef>
                        <a:spcAft>
                          <a:spcPts val="0"/>
                        </a:spcAft>
                        <a:buNone/>
                      </a:pPr>
                      <a:r>
                        <a:rPr lang="en" sz="1200">
                          <a:latin typeface="Calibri"/>
                          <a:ea typeface="Calibri"/>
                          <a:cs typeface="Calibri"/>
                          <a:sym typeface="Calibri"/>
                        </a:rPr>
                        <a:t>Categorical</a:t>
                      </a:r>
                      <a:endParaRPr sz="1200">
                        <a:latin typeface="Calibri"/>
                        <a:ea typeface="Calibri"/>
                        <a:cs typeface="Calibri"/>
                        <a:sym typeface="Calibri"/>
                      </a:endParaRPr>
                    </a:p>
                  </a:txBody>
                  <a:tcPr marL="9525" marR="9525" marT="9525" marB="91425" anchor="b"/>
                </a:tc>
                <a:tc>
                  <a:txBody>
                    <a:bodyPr/>
                    <a:lstStyle/>
                    <a:p>
                      <a:pPr marL="0" lvl="0" indent="0" rtl="0">
                        <a:lnSpc>
                          <a:spcPct val="115000"/>
                        </a:lnSpc>
                        <a:spcBef>
                          <a:spcPts val="0"/>
                        </a:spcBef>
                        <a:spcAft>
                          <a:spcPts val="0"/>
                        </a:spcAft>
                        <a:buNone/>
                      </a:pPr>
                      <a:r>
                        <a:rPr lang="en" sz="1200">
                          <a:latin typeface="Calibri"/>
                          <a:ea typeface="Calibri"/>
                          <a:cs typeface="Calibri"/>
                          <a:sym typeface="Calibri"/>
                        </a:rPr>
                        <a:t>Numerical</a:t>
                      </a:r>
                      <a:endParaRPr sz="1200">
                        <a:latin typeface="Calibri"/>
                        <a:ea typeface="Calibri"/>
                        <a:cs typeface="Calibri"/>
                        <a:sym typeface="Calibri"/>
                      </a:endParaRPr>
                    </a:p>
                  </a:txBody>
                  <a:tcPr marL="9525" marR="9525" marT="9525" marB="91425" anchor="b"/>
                </a:tc>
                <a:tc>
                  <a:txBody>
                    <a:bodyPr/>
                    <a:lstStyle/>
                    <a:p>
                      <a:pPr marL="0" lvl="0" indent="0" rtl="0">
                        <a:lnSpc>
                          <a:spcPct val="115000"/>
                        </a:lnSpc>
                        <a:spcBef>
                          <a:spcPts val="0"/>
                        </a:spcBef>
                        <a:spcAft>
                          <a:spcPts val="0"/>
                        </a:spcAft>
                        <a:buNone/>
                      </a:pPr>
                      <a:r>
                        <a:rPr lang="en" sz="1200">
                          <a:latin typeface="Calibri"/>
                          <a:ea typeface="Calibri"/>
                          <a:cs typeface="Calibri"/>
                          <a:sym typeface="Calibri"/>
                        </a:rPr>
                        <a:t>Categorical</a:t>
                      </a:r>
                      <a:endParaRPr sz="1200">
                        <a:latin typeface="Calibri"/>
                        <a:ea typeface="Calibri"/>
                        <a:cs typeface="Calibri"/>
                        <a:sym typeface="Calibri"/>
                      </a:endParaRPr>
                    </a:p>
                  </a:txBody>
                  <a:tcPr marL="9525" marR="9525" marT="9525" marB="91425" anchor="b"/>
                </a:tc>
                <a:tc>
                  <a:txBody>
                    <a:bodyPr/>
                    <a:lstStyle/>
                    <a:p>
                      <a:pPr marL="0" lvl="0" indent="0" rtl="0">
                        <a:spcBef>
                          <a:spcPts val="0"/>
                        </a:spcBef>
                        <a:spcAft>
                          <a:spcPts val="0"/>
                        </a:spcAft>
                        <a:buNone/>
                      </a:pPr>
                      <a:r>
                        <a:rPr lang="en" sz="1200">
                          <a:latin typeface="Calibri"/>
                          <a:ea typeface="Calibri"/>
                          <a:cs typeface="Calibri"/>
                          <a:sym typeface="Calibri"/>
                        </a:rPr>
                        <a:t>Numerical</a:t>
                      </a:r>
                      <a:endParaRPr sz="1200">
                        <a:latin typeface="Calibri"/>
                        <a:ea typeface="Calibri"/>
                        <a:cs typeface="Calibri"/>
                        <a:sym typeface="Calibri"/>
                      </a:endParaRPr>
                    </a:p>
                  </a:txBody>
                  <a:tcPr marL="9525" marR="9525" marT="9525" marB="91425" anchor="b"/>
                </a:tc>
                <a:extLst>
                  <a:ext uri="{0D108BD9-81ED-4DB2-BD59-A6C34878D82A}">
                    <a16:rowId xmlns:a16="http://schemas.microsoft.com/office/drawing/2014/main" val="10005"/>
                  </a:ext>
                </a:extLst>
              </a:tr>
            </a:tbl>
          </a:graphicData>
        </a:graphic>
      </p:graphicFrame>
    </p:spTree>
  </p:cSld>
  <p:clrMapOvr>
    <a:masterClrMapping/>
  </p:clrMapOvr>
</p:sld>
</file>

<file path=ppt/theme/theme1.xml><?xml version="1.0" encoding="utf-8"?>
<a:theme xmlns:a="http://schemas.openxmlformats.org/drawingml/2006/main" name="Wolsey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168</TotalTime>
  <Words>1022</Words>
  <Application>Microsoft Office PowerPoint</Application>
  <PresentationFormat>全屏显示(16:9)</PresentationFormat>
  <Paragraphs>180</Paragraphs>
  <Slides>23</Slides>
  <Notes>23</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23</vt:i4>
      </vt:variant>
    </vt:vector>
  </HeadingPairs>
  <TitlesOfParts>
    <vt:vector size="28" baseType="lpstr">
      <vt:lpstr>Roboto Condensed</vt:lpstr>
      <vt:lpstr>Oswald</vt:lpstr>
      <vt:lpstr>Calibri</vt:lpstr>
      <vt:lpstr>Arial</vt:lpstr>
      <vt:lpstr>Wolsey template</vt:lpstr>
      <vt:lpstr>Data MJB</vt:lpstr>
      <vt:lpstr>PowerPoint 演示文稿</vt:lpstr>
      <vt:lpstr>Market Analysis</vt:lpstr>
      <vt:lpstr>Objective</vt:lpstr>
      <vt:lpstr>DATA DESCRIPTION</vt:lpstr>
      <vt:lpstr>DATA DESCRIPTION</vt:lpstr>
      <vt:lpstr>DATA DESCRIPTION</vt:lpstr>
      <vt:lpstr>DATA DESCRIPTION</vt:lpstr>
      <vt:lpstr>DATA DESCRIPTION</vt:lpstr>
      <vt:lpstr>DATA DESCRIPTION</vt:lpstr>
      <vt:lpstr>MODEL DESCRIPTION </vt:lpstr>
      <vt:lpstr>MODEL DESCRIPTION </vt:lpstr>
      <vt:lpstr>MODEL DESCRIPTION </vt:lpstr>
      <vt:lpstr>Definition of Accuracy </vt:lpstr>
      <vt:lpstr>Accuracy Change along our path</vt:lpstr>
      <vt:lpstr>PowerPoint 演示文稿</vt:lpstr>
      <vt:lpstr>PowerPoint 演示文稿</vt:lpstr>
      <vt:lpstr>PowerPoint 演示文稿</vt:lpstr>
      <vt:lpstr>User Interface</vt:lpstr>
      <vt:lpstr>Summary</vt:lpstr>
      <vt:lpstr>Future work</vt:lpstr>
      <vt:lpstr>References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MJB</dc:title>
  <cp:lastModifiedBy>何 炜立</cp:lastModifiedBy>
  <cp:revision>4</cp:revision>
  <dcterms:modified xsi:type="dcterms:W3CDTF">2018-05-04T04:47:28Z</dcterms:modified>
</cp:coreProperties>
</file>